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8" r:id="rId1"/>
  </p:sldMasterIdLst>
  <p:notesMasterIdLst>
    <p:notesMasterId r:id="rId28"/>
  </p:notesMasterIdLst>
  <p:sldIdLst>
    <p:sldId id="268" r:id="rId2"/>
    <p:sldId id="269" r:id="rId3"/>
    <p:sldId id="297" r:id="rId4"/>
    <p:sldId id="308" r:id="rId5"/>
    <p:sldId id="311" r:id="rId6"/>
    <p:sldId id="322" r:id="rId7"/>
    <p:sldId id="320" r:id="rId8"/>
    <p:sldId id="321" r:id="rId9"/>
    <p:sldId id="309" r:id="rId10"/>
    <p:sldId id="319" r:id="rId11"/>
    <p:sldId id="310" r:id="rId12"/>
    <p:sldId id="323" r:id="rId13"/>
    <p:sldId id="324" r:id="rId14"/>
    <p:sldId id="325" r:id="rId15"/>
    <p:sldId id="328" r:id="rId16"/>
    <p:sldId id="329" r:id="rId17"/>
    <p:sldId id="327" r:id="rId18"/>
    <p:sldId id="317" r:id="rId19"/>
    <p:sldId id="330" r:id="rId20"/>
    <p:sldId id="331" r:id="rId21"/>
    <p:sldId id="312" r:id="rId22"/>
    <p:sldId id="313" r:id="rId23"/>
    <p:sldId id="332" r:id="rId24"/>
    <p:sldId id="314" r:id="rId25"/>
    <p:sldId id="315" r:id="rId26"/>
    <p:sldId id="300" r:id="rId27"/>
  </p:sldIdLst>
  <p:sldSz cx="9144000" cy="6858000" type="screen4x3"/>
  <p:notesSz cx="6858000" cy="9144000"/>
  <p:defaultTextStyle>
    <a:defPPr>
      <a:defRPr lang="sv-SE"/>
    </a:defPPr>
    <a:lvl1pPr algn="l" rtl="0" fontAlgn="base">
      <a:spcBef>
        <a:spcPct val="0"/>
      </a:spcBef>
      <a:spcAft>
        <a:spcPct val="0"/>
      </a:spcAft>
      <a:defRPr kern="1200">
        <a:solidFill>
          <a:schemeClr val="tx1"/>
        </a:solidFill>
        <a:latin typeface="Verdana" pitchFamily="34" charset="0"/>
        <a:ea typeface="MS PGothic" pitchFamily="34" charset="-128"/>
        <a:cs typeface="Arial" charset="0"/>
      </a:defRPr>
    </a:lvl1pPr>
    <a:lvl2pPr marL="457200" algn="l" rtl="0" fontAlgn="base">
      <a:spcBef>
        <a:spcPct val="0"/>
      </a:spcBef>
      <a:spcAft>
        <a:spcPct val="0"/>
      </a:spcAft>
      <a:defRPr kern="1200">
        <a:solidFill>
          <a:schemeClr val="tx1"/>
        </a:solidFill>
        <a:latin typeface="Verdana" pitchFamily="34" charset="0"/>
        <a:ea typeface="MS PGothic" pitchFamily="34" charset="-128"/>
        <a:cs typeface="Arial" charset="0"/>
      </a:defRPr>
    </a:lvl2pPr>
    <a:lvl3pPr marL="914400" algn="l" rtl="0" fontAlgn="base">
      <a:spcBef>
        <a:spcPct val="0"/>
      </a:spcBef>
      <a:spcAft>
        <a:spcPct val="0"/>
      </a:spcAft>
      <a:defRPr kern="1200">
        <a:solidFill>
          <a:schemeClr val="tx1"/>
        </a:solidFill>
        <a:latin typeface="Verdana" pitchFamily="34" charset="0"/>
        <a:ea typeface="MS PGothic" pitchFamily="34" charset="-128"/>
        <a:cs typeface="Arial" charset="0"/>
      </a:defRPr>
    </a:lvl3pPr>
    <a:lvl4pPr marL="1371600" algn="l" rtl="0" fontAlgn="base">
      <a:spcBef>
        <a:spcPct val="0"/>
      </a:spcBef>
      <a:spcAft>
        <a:spcPct val="0"/>
      </a:spcAft>
      <a:defRPr kern="1200">
        <a:solidFill>
          <a:schemeClr val="tx1"/>
        </a:solidFill>
        <a:latin typeface="Verdana" pitchFamily="34" charset="0"/>
        <a:ea typeface="MS PGothic" pitchFamily="34" charset="-128"/>
        <a:cs typeface="Arial" charset="0"/>
      </a:defRPr>
    </a:lvl4pPr>
    <a:lvl5pPr marL="1828800" algn="l" rtl="0" fontAlgn="base">
      <a:spcBef>
        <a:spcPct val="0"/>
      </a:spcBef>
      <a:spcAft>
        <a:spcPct val="0"/>
      </a:spcAft>
      <a:defRPr kern="1200">
        <a:solidFill>
          <a:schemeClr val="tx1"/>
        </a:solidFill>
        <a:latin typeface="Verdana" pitchFamily="34" charset="0"/>
        <a:ea typeface="MS PGothic" pitchFamily="34" charset="-128"/>
        <a:cs typeface="Arial" charset="0"/>
      </a:defRPr>
    </a:lvl5pPr>
    <a:lvl6pPr marL="2286000" algn="l" defTabSz="914400" rtl="0" eaLnBrk="1" latinLnBrk="0" hangingPunct="1">
      <a:defRPr kern="1200">
        <a:solidFill>
          <a:schemeClr val="tx1"/>
        </a:solidFill>
        <a:latin typeface="Verdana" pitchFamily="34" charset="0"/>
        <a:ea typeface="MS PGothic" pitchFamily="34" charset="-128"/>
        <a:cs typeface="Arial" charset="0"/>
      </a:defRPr>
    </a:lvl6pPr>
    <a:lvl7pPr marL="2743200" algn="l" defTabSz="914400" rtl="0" eaLnBrk="1" latinLnBrk="0" hangingPunct="1">
      <a:defRPr kern="1200">
        <a:solidFill>
          <a:schemeClr val="tx1"/>
        </a:solidFill>
        <a:latin typeface="Verdana" pitchFamily="34" charset="0"/>
        <a:ea typeface="MS PGothic" pitchFamily="34" charset="-128"/>
        <a:cs typeface="Arial" charset="0"/>
      </a:defRPr>
    </a:lvl7pPr>
    <a:lvl8pPr marL="3200400" algn="l" defTabSz="914400" rtl="0" eaLnBrk="1" latinLnBrk="0" hangingPunct="1">
      <a:defRPr kern="1200">
        <a:solidFill>
          <a:schemeClr val="tx1"/>
        </a:solidFill>
        <a:latin typeface="Verdana" pitchFamily="34" charset="0"/>
        <a:ea typeface="MS PGothic" pitchFamily="34" charset="-128"/>
        <a:cs typeface="Arial" charset="0"/>
      </a:defRPr>
    </a:lvl8pPr>
    <a:lvl9pPr marL="3657600" algn="l" defTabSz="914400" rtl="0" eaLnBrk="1" latinLnBrk="0" hangingPunct="1">
      <a:defRPr kern="1200">
        <a:solidFill>
          <a:schemeClr val="tx1"/>
        </a:solidFill>
        <a:latin typeface="Verdana" pitchFamily="34" charset="0"/>
        <a:ea typeface="MS PGothic" pitchFamily="34" charset="-128"/>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610" autoAdjust="0"/>
    <p:restoredTop sz="94636" autoAdjust="0"/>
  </p:normalViewPr>
  <p:slideViewPr>
    <p:cSldViewPr>
      <p:cViewPr>
        <p:scale>
          <a:sx n="49" d="100"/>
          <a:sy n="49" d="100"/>
        </p:scale>
        <p:origin x="-1806" y="-63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3.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3.wmf"/></Relationships>
</file>

<file path=ppt/drawings/_rels/vmlDrawing4.vml.rels><?xml version="1.0" encoding="UTF-8" standalone="yes"?>
<Relationships xmlns="http://schemas.openxmlformats.org/package/2006/relationships"><Relationship Id="rId3" Type="http://schemas.openxmlformats.org/officeDocument/2006/relationships/image" Target="../media/image5.wmf"/><Relationship Id="rId2" Type="http://schemas.openxmlformats.org/officeDocument/2006/relationships/image" Target="../media/image4.wmf"/><Relationship Id="rId1" Type="http://schemas.openxmlformats.org/officeDocument/2006/relationships/image" Target="../media/image3.wmf"/></Relationships>
</file>

<file path=ppt/drawings/_rels/vmlDrawing5.vml.rels><?xml version="1.0" encoding="UTF-8" standalone="yes"?>
<Relationships xmlns="http://schemas.openxmlformats.org/package/2006/relationships"><Relationship Id="rId3" Type="http://schemas.openxmlformats.org/officeDocument/2006/relationships/image" Target="../media/image5.wmf"/><Relationship Id="rId2" Type="http://schemas.openxmlformats.org/officeDocument/2006/relationships/image" Target="../media/image4.wmf"/><Relationship Id="rId1" Type="http://schemas.openxmlformats.org/officeDocument/2006/relationships/image" Target="../media/image3.wmf"/></Relationships>
</file>

<file path=ppt/drawings/_rels/vmlDrawing6.vml.rels><?xml version="1.0" encoding="UTF-8" standalone="yes"?>
<Relationships xmlns="http://schemas.openxmlformats.org/package/2006/relationships"><Relationship Id="rId3" Type="http://schemas.openxmlformats.org/officeDocument/2006/relationships/image" Target="../media/image5.wmf"/><Relationship Id="rId2" Type="http://schemas.openxmlformats.org/officeDocument/2006/relationships/image" Target="../media/image4.wmf"/><Relationship Id="rId1" Type="http://schemas.openxmlformats.org/officeDocument/2006/relationships/image" Target="../media/image3.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atin typeface="Times New Roman" charset="0"/>
                <a:ea typeface="+mn-ea"/>
                <a:cs typeface="+mn-cs"/>
              </a:defRPr>
            </a:lvl1pPr>
          </a:lstStyle>
          <a:p>
            <a:pPr>
              <a:defRPr/>
            </a:pPr>
            <a:endParaRPr lang="sv-SE"/>
          </a:p>
        </p:txBody>
      </p:sp>
      <p:sp>
        <p:nvSpPr>
          <p:cNvPr id="3" name="Platshållare för datum 2"/>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atin typeface="Times New Roman" pitchFamily="18" charset="0"/>
                <a:cs typeface="+mn-cs"/>
              </a:defRPr>
            </a:lvl1pPr>
          </a:lstStyle>
          <a:p>
            <a:pPr>
              <a:defRPr/>
            </a:pPr>
            <a:fld id="{AFE2BA1A-0333-4032-8E81-AC545E8B1ED7}" type="datetime1">
              <a:rPr lang="sv-SE"/>
              <a:pPr>
                <a:defRPr/>
              </a:pPr>
              <a:t>2013-06-17</a:t>
            </a:fld>
            <a:endParaRPr lang="sv-SE"/>
          </a:p>
        </p:txBody>
      </p:sp>
      <p:sp>
        <p:nvSpPr>
          <p:cNvPr id="4" name="Platshållare för bildobjekt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sv-SE" noProof="0" smtClean="0"/>
          </a:p>
        </p:txBody>
      </p:sp>
      <p:sp>
        <p:nvSpPr>
          <p:cNvPr id="5" name="Platshållare för anteckningar 4"/>
          <p:cNvSpPr>
            <a:spLocks noGrp="1"/>
          </p:cNvSpPr>
          <p:nvPr>
            <p:ph type="body" sz="quarter" idx="3"/>
          </p:nvPr>
        </p:nvSpPr>
        <p:spPr>
          <a:xfrm>
            <a:off x="685800" y="4343400"/>
            <a:ext cx="5486400" cy="4114800"/>
          </a:xfrm>
          <a:prstGeom prst="rect">
            <a:avLst/>
          </a:prstGeom>
        </p:spPr>
        <p:txBody>
          <a:bodyPr vert="horz" wrap="square" lIns="91440" tIns="45720" rIns="91440" bIns="45720" numCol="1" anchor="t" anchorCtr="0" compatLnSpc="1">
            <a:prstTxWarp prst="textNoShape">
              <a:avLst/>
            </a:prstTxWarp>
            <a:normAutofit/>
          </a:bodyPr>
          <a:lstStyle/>
          <a:p>
            <a:pPr lvl="0"/>
            <a:r>
              <a:rPr lang="sv-SE" noProof="0" smtClean="0"/>
              <a:t>Klicka här för att ändra format på bakgrundstexten</a:t>
            </a:r>
          </a:p>
          <a:p>
            <a:pPr lvl="1"/>
            <a:r>
              <a:rPr lang="sv-SE" noProof="0" smtClean="0"/>
              <a:t>Nivå två</a:t>
            </a:r>
          </a:p>
          <a:p>
            <a:pPr lvl="2"/>
            <a:r>
              <a:rPr lang="sv-SE" noProof="0" smtClean="0"/>
              <a:t>Nivå tre</a:t>
            </a:r>
          </a:p>
          <a:p>
            <a:pPr lvl="3"/>
            <a:r>
              <a:rPr lang="sv-SE" noProof="0" smtClean="0"/>
              <a:t>Nivå fyra</a:t>
            </a:r>
          </a:p>
          <a:p>
            <a:pPr lvl="4"/>
            <a:r>
              <a:rPr lang="sv-SE" noProof="0" smtClean="0"/>
              <a:t>Nivå fem</a:t>
            </a:r>
          </a:p>
        </p:txBody>
      </p:sp>
      <p:sp>
        <p:nvSpPr>
          <p:cNvPr id="6" name="Platshållare för sidfot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atin typeface="Times New Roman" charset="0"/>
                <a:ea typeface="+mn-ea"/>
                <a:cs typeface="+mn-cs"/>
              </a:defRPr>
            </a:lvl1pPr>
          </a:lstStyle>
          <a:p>
            <a:pPr>
              <a:defRPr/>
            </a:pPr>
            <a:endParaRPr lang="sv-SE"/>
          </a:p>
        </p:txBody>
      </p:sp>
      <p:sp>
        <p:nvSpPr>
          <p:cNvPr id="7" name="Platshållare för bildnumm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atin typeface="Times New Roman" pitchFamily="18" charset="0"/>
                <a:cs typeface="+mn-cs"/>
              </a:defRPr>
            </a:lvl1pPr>
          </a:lstStyle>
          <a:p>
            <a:pPr>
              <a:defRPr/>
            </a:pPr>
            <a:fld id="{902AEF73-8F8B-4AD3-AAD0-B157FEE3904A}" type="slidenum">
              <a:rPr lang="sv-SE"/>
              <a:pPr>
                <a:defRPr/>
              </a:pPr>
              <a:t>‹#›</a:t>
            </a:fld>
            <a:endParaRPr lang="sv-SE"/>
          </a:p>
        </p:txBody>
      </p:sp>
    </p:spTree>
    <p:extLst>
      <p:ext uri="{BB962C8B-B14F-4D97-AF65-F5344CB8AC3E}">
        <p14:creationId xmlns:p14="http://schemas.microsoft.com/office/powerpoint/2010/main" val="3491347187"/>
      </p:ext>
    </p:extLst>
  </p:cSld>
  <p:clrMap bg1="lt1" tx1="dk1" bg2="lt2" tx2="dk2" accent1="accent1" accent2="accent2" accent3="accent3" accent4="accent4" accent5="accent5" accent6="accent6" hlink="hlink" folHlink="folHlink"/>
  <p:notesStyle>
    <a:lvl1pPr algn="l" defTabSz="457200" rtl="0" eaLnBrk="0" fontAlgn="base" hangingPunct="0">
      <a:spcBef>
        <a:spcPct val="30000"/>
      </a:spcBef>
      <a:spcAft>
        <a:spcPct val="0"/>
      </a:spcAft>
      <a:defRPr sz="1200" kern="1200">
        <a:solidFill>
          <a:schemeClr val="tx1"/>
        </a:solidFill>
        <a:latin typeface="+mn-lt"/>
        <a:ea typeface="MS PGothic" pitchFamily="34" charset="-128"/>
        <a:cs typeface="Arial" charset="0"/>
      </a:defRPr>
    </a:lvl1pPr>
    <a:lvl2pPr marL="457200" algn="l" defTabSz="457200" rtl="0" eaLnBrk="0" fontAlgn="base" hangingPunct="0">
      <a:spcBef>
        <a:spcPct val="30000"/>
      </a:spcBef>
      <a:spcAft>
        <a:spcPct val="0"/>
      </a:spcAft>
      <a:defRPr sz="1200" kern="1200">
        <a:solidFill>
          <a:schemeClr val="tx1"/>
        </a:solidFill>
        <a:latin typeface="+mn-lt"/>
        <a:ea typeface="MS PGothic" pitchFamily="34" charset="-128"/>
        <a:cs typeface="Arial" charset="0"/>
      </a:defRPr>
    </a:lvl2pPr>
    <a:lvl3pPr marL="914400" algn="l" defTabSz="457200" rtl="0" eaLnBrk="0" fontAlgn="base" hangingPunct="0">
      <a:spcBef>
        <a:spcPct val="30000"/>
      </a:spcBef>
      <a:spcAft>
        <a:spcPct val="0"/>
      </a:spcAft>
      <a:defRPr sz="1200" kern="1200">
        <a:solidFill>
          <a:schemeClr val="tx1"/>
        </a:solidFill>
        <a:latin typeface="+mn-lt"/>
        <a:ea typeface="MS PGothic" pitchFamily="34" charset="-128"/>
        <a:cs typeface="Arial" charset="0"/>
      </a:defRPr>
    </a:lvl3pPr>
    <a:lvl4pPr marL="1371600" algn="l" defTabSz="457200" rtl="0" eaLnBrk="0" fontAlgn="base" hangingPunct="0">
      <a:spcBef>
        <a:spcPct val="30000"/>
      </a:spcBef>
      <a:spcAft>
        <a:spcPct val="0"/>
      </a:spcAft>
      <a:defRPr sz="1200" kern="1200">
        <a:solidFill>
          <a:schemeClr val="tx1"/>
        </a:solidFill>
        <a:latin typeface="+mn-lt"/>
        <a:ea typeface="MS PGothic" pitchFamily="34" charset="-128"/>
        <a:cs typeface="Arial" charset="0"/>
      </a:defRPr>
    </a:lvl4pPr>
    <a:lvl5pPr marL="1828800" algn="l" defTabSz="457200" rtl="0" eaLnBrk="0" fontAlgn="base" hangingPunct="0">
      <a:spcBef>
        <a:spcPct val="30000"/>
      </a:spcBef>
      <a:spcAft>
        <a:spcPct val="0"/>
      </a:spcAft>
      <a:defRPr sz="1200" kern="1200">
        <a:solidFill>
          <a:schemeClr val="tx1"/>
        </a:solidFill>
        <a:latin typeface="+mn-lt"/>
        <a:ea typeface="MS PGothic" pitchFamily="34" charset="-128"/>
        <a:cs typeface="Arial" charset="0"/>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3222625" y="304800"/>
            <a:ext cx="11909425" cy="4724400"/>
            <a:chOff x="-2030" y="192"/>
            <a:chExt cx="7502" cy="2976"/>
          </a:xfrm>
        </p:grpSpPr>
        <p:sp>
          <p:nvSpPr>
            <p:cNvPr id="5" name="Line 3"/>
            <p:cNvSpPr>
              <a:spLocks noChangeShapeType="1"/>
            </p:cNvSpPr>
            <p:nvPr/>
          </p:nvSpPr>
          <p:spPr bwMode="auto">
            <a:xfrm>
              <a:off x="912" y="1584"/>
              <a:ext cx="4560" cy="0"/>
            </a:xfrm>
            <a:prstGeom prst="line">
              <a:avLst/>
            </a:prstGeom>
            <a:noFill/>
            <a:ln w="12700">
              <a:solidFill>
                <a:schemeClr val="tx1"/>
              </a:solidFill>
              <a:round/>
              <a:headEnd/>
              <a:tailEnd/>
            </a:ln>
            <a:effectLst/>
          </p:spPr>
          <p:txBody>
            <a:bodyPr/>
            <a:lstStyle/>
            <a:p>
              <a:pPr>
                <a:defRPr/>
              </a:pPr>
              <a:endParaRPr lang="sv-SE"/>
            </a:p>
          </p:txBody>
        </p:sp>
        <p:sp>
          <p:nvSpPr>
            <p:cNvPr id="6" name="AutoShape 4"/>
            <p:cNvSpPr>
              <a:spLocks noChangeArrowheads="1"/>
            </p:cNvSpPr>
            <p:nvPr/>
          </p:nvSpPr>
          <p:spPr bwMode="auto">
            <a:xfrm>
              <a:off x="-1584" y="864"/>
              <a:ext cx="2304" cy="2304"/>
            </a:xfrm>
            <a:custGeom>
              <a:avLst/>
              <a:gdLst>
                <a:gd name="G0" fmla="+- 12083 0 0"/>
                <a:gd name="G1" fmla="+- -32000 0 0"/>
                <a:gd name="G2" fmla="+- 32000 0 0"/>
                <a:gd name="T0" fmla="*/ 32000 32000  1"/>
                <a:gd name="T1" fmla="*/ G0 G0  1"/>
                <a:gd name="T2" fmla="+- 0 T0 T1"/>
                <a:gd name="T3" fmla="sqrt T2"/>
                <a:gd name="G3" fmla="*/ 32000 T3 32000"/>
                <a:gd name="T4" fmla="*/ 32000 32000  1"/>
                <a:gd name="T5" fmla="*/ G1 G1  1"/>
                <a:gd name="T6" fmla="+- 0 T4 T5"/>
                <a:gd name="T7" fmla="sqrt T6"/>
                <a:gd name="G4" fmla="*/ 32000 T7 32000"/>
                <a:gd name="T8" fmla="*/ 32000 32000  1"/>
                <a:gd name="T9" fmla="*/ G2 G2  1"/>
                <a:gd name="T10" fmla="+- 0 T8 T9"/>
                <a:gd name="T11" fmla="sqrt T10"/>
                <a:gd name="G5" fmla="*/ 32000 T11 32000"/>
                <a:gd name="G6" fmla="+- 0 0 G3"/>
                <a:gd name="G7" fmla="+- 0 0 G4"/>
                <a:gd name="G8" fmla="+- 0 0 G5"/>
                <a:gd name="G9" fmla="+- 0 G4 G0"/>
                <a:gd name="G10" fmla="?: G9 G4 G0"/>
                <a:gd name="G11" fmla="?: G9 G1 G6"/>
                <a:gd name="G12" fmla="+- 0 G5 G0"/>
                <a:gd name="G13" fmla="?: G12 G5 G0"/>
                <a:gd name="G14" fmla="?: G12 G2 G3"/>
                <a:gd name="G15" fmla="+- G11 0 1"/>
                <a:gd name="G16" fmla="+- G14 1 0"/>
                <a:gd name="G17" fmla="+- 0 G14 G3"/>
                <a:gd name="G18" fmla="?: G17 G8 G13"/>
                <a:gd name="G19" fmla="?: G17 G0 G13"/>
                <a:gd name="G20" fmla="?: G17 G3 G16"/>
                <a:gd name="G21" fmla="+- 0 G6 G11"/>
                <a:gd name="G22" fmla="?: G21 G7 G10"/>
                <a:gd name="G23" fmla="?: G21 G0 G10"/>
                <a:gd name="G24" fmla="?: G21 G6 G15"/>
                <a:gd name="G25" fmla="min G10 G13"/>
                <a:gd name="G26" fmla="max G8 G7"/>
                <a:gd name="G27" fmla="max G26 G0"/>
                <a:gd name="T12" fmla="+- 0 G27 -32000"/>
                <a:gd name="T13" fmla="*/ T12 w 64000"/>
                <a:gd name="T14" fmla="+- 0 G11 -32000"/>
                <a:gd name="T15" fmla="*/ G11 h 64000"/>
                <a:gd name="T16" fmla="+- 0 G25 -32000"/>
                <a:gd name="T17" fmla="*/ T16 w 64000"/>
                <a:gd name="T18" fmla="+- 0 G14 -32000"/>
                <a:gd name="T19" fmla="*/ G14 h 64000"/>
              </a:gdLst>
              <a:ahLst/>
              <a:cxnLst>
                <a:cxn ang="0">
                  <a:pos x="44083" y="2368"/>
                </a:cxn>
                <a:cxn ang="0">
                  <a:pos x="64000" y="32000"/>
                </a:cxn>
                <a:cxn ang="0">
                  <a:pos x="44083" y="61631"/>
                </a:cxn>
                <a:cxn ang="0">
                  <a:pos x="44083" y="61631"/>
                </a:cxn>
                <a:cxn ang="0">
                  <a:pos x="44082" y="61631"/>
                </a:cxn>
                <a:cxn ang="0">
                  <a:pos x="44083" y="61632"/>
                </a:cxn>
                <a:cxn ang="0">
                  <a:pos x="44083" y="2368"/>
                </a:cxn>
                <a:cxn ang="0">
                  <a:pos x="44082" y="2368"/>
                </a:cxn>
                <a:cxn ang="0">
                  <a:pos x="44083" y="2368"/>
                </a:cxn>
              </a:cxnLst>
              <a:rect l="T13" t="T15" r="T17" b="T19"/>
              <a:pathLst>
                <a:path w="64000" h="64000">
                  <a:moveTo>
                    <a:pt x="44083" y="2368"/>
                  </a:moveTo>
                  <a:cubicBezTo>
                    <a:pt x="56127" y="7280"/>
                    <a:pt x="64000" y="18993"/>
                    <a:pt x="64000" y="32000"/>
                  </a:cubicBezTo>
                  <a:cubicBezTo>
                    <a:pt x="64000" y="45006"/>
                    <a:pt x="56127" y="56719"/>
                    <a:pt x="44083" y="61631"/>
                  </a:cubicBezTo>
                  <a:cubicBezTo>
                    <a:pt x="44082" y="61631"/>
                    <a:pt x="44082" y="61631"/>
                    <a:pt x="44082" y="61631"/>
                  </a:cubicBezTo>
                  <a:lnTo>
                    <a:pt x="44083" y="61632"/>
                  </a:lnTo>
                  <a:lnTo>
                    <a:pt x="44083" y="2368"/>
                  </a:lnTo>
                  <a:lnTo>
                    <a:pt x="44082" y="2368"/>
                  </a:lnTo>
                  <a:cubicBezTo>
                    <a:pt x="44082" y="2368"/>
                    <a:pt x="44082" y="2368"/>
                    <a:pt x="44083" y="2368"/>
                  </a:cubicBezTo>
                  <a:close/>
                </a:path>
              </a:pathLst>
            </a:custGeom>
            <a:solidFill>
              <a:schemeClr val="accent2"/>
            </a:solidFill>
            <a:ln w="9525">
              <a:noFill/>
              <a:miter lim="800000"/>
              <a:headEnd/>
              <a:tailEnd/>
            </a:ln>
          </p:spPr>
          <p:txBody>
            <a:bodyPr/>
            <a:lstStyle/>
            <a:p>
              <a:pPr>
                <a:defRPr/>
              </a:pPr>
              <a:endParaRPr lang="sv-SE" sz="2400">
                <a:latin typeface="Times New Roman" pitchFamily="18" charset="0"/>
              </a:endParaRPr>
            </a:p>
          </p:txBody>
        </p:sp>
        <p:sp>
          <p:nvSpPr>
            <p:cNvPr id="7" name="AutoShape 5"/>
            <p:cNvSpPr>
              <a:spLocks noChangeArrowheads="1"/>
            </p:cNvSpPr>
            <p:nvPr/>
          </p:nvSpPr>
          <p:spPr bwMode="auto">
            <a:xfrm>
              <a:off x="-2030" y="192"/>
              <a:ext cx="2544" cy="2544"/>
            </a:xfrm>
            <a:custGeom>
              <a:avLst/>
              <a:gdLst>
                <a:gd name="G0" fmla="+- 18994 0 0"/>
                <a:gd name="G1" fmla="+- -30013 0 0"/>
                <a:gd name="G2" fmla="+- 32000 0 0"/>
                <a:gd name="T0" fmla="*/ 32000 32000  1"/>
                <a:gd name="T1" fmla="*/ G0 G0  1"/>
                <a:gd name="T2" fmla="+- 0 T0 T1"/>
                <a:gd name="T3" fmla="sqrt T2"/>
                <a:gd name="G3" fmla="*/ 32000 T3 32000"/>
                <a:gd name="T4" fmla="*/ 32000 32000  1"/>
                <a:gd name="T5" fmla="*/ G1 G1  1"/>
                <a:gd name="T6" fmla="+- 0 T4 T5"/>
                <a:gd name="T7" fmla="sqrt T6"/>
                <a:gd name="G4" fmla="*/ 32000 T7 32000"/>
                <a:gd name="T8" fmla="*/ 32000 32000  1"/>
                <a:gd name="T9" fmla="*/ G2 G2  1"/>
                <a:gd name="T10" fmla="+- 0 T8 T9"/>
                <a:gd name="T11" fmla="sqrt T10"/>
                <a:gd name="G5" fmla="*/ 32000 T11 32000"/>
                <a:gd name="G6" fmla="+- 0 0 G3"/>
                <a:gd name="G7" fmla="+- 0 0 G4"/>
                <a:gd name="G8" fmla="+- 0 0 G5"/>
                <a:gd name="G9" fmla="+- 0 G4 G0"/>
                <a:gd name="G10" fmla="?: G9 G4 G0"/>
                <a:gd name="G11" fmla="?: G9 G1 G6"/>
                <a:gd name="G12" fmla="+- 0 G5 G0"/>
                <a:gd name="G13" fmla="?: G12 G5 G0"/>
                <a:gd name="G14" fmla="?: G12 G2 G3"/>
                <a:gd name="G15" fmla="+- G11 0 1"/>
                <a:gd name="G16" fmla="+- G14 1 0"/>
                <a:gd name="G17" fmla="+- 0 G14 G3"/>
                <a:gd name="G18" fmla="?: G17 G8 G13"/>
                <a:gd name="G19" fmla="?: G17 G0 G13"/>
                <a:gd name="G20" fmla="?: G17 G3 G16"/>
                <a:gd name="G21" fmla="+- 0 G6 G11"/>
                <a:gd name="G22" fmla="?: G21 G7 G10"/>
                <a:gd name="G23" fmla="?: G21 G0 G10"/>
                <a:gd name="G24" fmla="?: G21 G6 G15"/>
                <a:gd name="G25" fmla="min G10 G13"/>
                <a:gd name="G26" fmla="max G8 G7"/>
                <a:gd name="G27" fmla="max G26 G0"/>
                <a:gd name="T12" fmla="+- 0 G27 -32000"/>
                <a:gd name="T13" fmla="*/ T12 w 64000"/>
                <a:gd name="T14" fmla="+- 0 G11 -32000"/>
                <a:gd name="T15" fmla="*/ G11 h 64000"/>
                <a:gd name="T16" fmla="+- 0 G25 -32000"/>
                <a:gd name="T17" fmla="*/ T16 w 64000"/>
                <a:gd name="T18" fmla="+- 0 G14 -32000"/>
                <a:gd name="T19" fmla="*/ G14 h 64000"/>
              </a:gdLst>
              <a:ahLst/>
              <a:cxnLst>
                <a:cxn ang="0">
                  <a:pos x="50994" y="6246"/>
                </a:cxn>
                <a:cxn ang="0">
                  <a:pos x="64000" y="32000"/>
                </a:cxn>
                <a:cxn ang="0">
                  <a:pos x="50994" y="57753"/>
                </a:cxn>
                <a:cxn ang="0">
                  <a:pos x="50994" y="57753"/>
                </a:cxn>
                <a:cxn ang="0">
                  <a:pos x="50993" y="57753"/>
                </a:cxn>
                <a:cxn ang="0">
                  <a:pos x="50994" y="57754"/>
                </a:cxn>
                <a:cxn ang="0">
                  <a:pos x="50994" y="6246"/>
                </a:cxn>
                <a:cxn ang="0">
                  <a:pos x="50993" y="6246"/>
                </a:cxn>
                <a:cxn ang="0">
                  <a:pos x="50994" y="6246"/>
                </a:cxn>
              </a:cxnLst>
              <a:rect l="T13" t="T15" r="T17" b="T19"/>
              <a:pathLst>
                <a:path w="64000" h="64000">
                  <a:moveTo>
                    <a:pt x="50994" y="6246"/>
                  </a:moveTo>
                  <a:cubicBezTo>
                    <a:pt x="59172" y="12279"/>
                    <a:pt x="64000" y="21837"/>
                    <a:pt x="64000" y="32000"/>
                  </a:cubicBezTo>
                  <a:cubicBezTo>
                    <a:pt x="64000" y="42162"/>
                    <a:pt x="59172" y="51720"/>
                    <a:pt x="50994" y="57753"/>
                  </a:cubicBezTo>
                  <a:cubicBezTo>
                    <a:pt x="50993" y="57753"/>
                    <a:pt x="50993" y="57753"/>
                    <a:pt x="50993" y="57753"/>
                  </a:cubicBezTo>
                  <a:lnTo>
                    <a:pt x="50994" y="57754"/>
                  </a:lnTo>
                  <a:lnTo>
                    <a:pt x="50994" y="6246"/>
                  </a:lnTo>
                  <a:lnTo>
                    <a:pt x="50993" y="6246"/>
                  </a:lnTo>
                  <a:cubicBezTo>
                    <a:pt x="50993" y="6246"/>
                    <a:pt x="50993" y="6246"/>
                    <a:pt x="50994" y="6246"/>
                  </a:cubicBezTo>
                  <a:close/>
                </a:path>
              </a:pathLst>
            </a:custGeom>
            <a:solidFill>
              <a:schemeClr val="hlink"/>
            </a:solidFill>
            <a:ln w="9525">
              <a:noFill/>
              <a:miter lim="800000"/>
              <a:headEnd/>
              <a:tailEnd/>
            </a:ln>
          </p:spPr>
          <p:txBody>
            <a:bodyPr/>
            <a:lstStyle/>
            <a:p>
              <a:pPr>
                <a:defRPr/>
              </a:pPr>
              <a:endParaRPr lang="sv-SE">
                <a:latin typeface="Arial" charset="0"/>
              </a:endParaRPr>
            </a:p>
          </p:txBody>
        </p:sp>
      </p:grpSp>
      <p:sp>
        <p:nvSpPr>
          <p:cNvPr id="80902" name="Rectangle 6"/>
          <p:cNvSpPr>
            <a:spLocks noGrp="1" noChangeArrowheads="1"/>
          </p:cNvSpPr>
          <p:nvPr>
            <p:ph type="ctrTitle"/>
          </p:nvPr>
        </p:nvSpPr>
        <p:spPr>
          <a:xfrm>
            <a:off x="1443038" y="985838"/>
            <a:ext cx="7239000" cy="1444625"/>
          </a:xfrm>
        </p:spPr>
        <p:txBody>
          <a:bodyPr/>
          <a:lstStyle>
            <a:lvl1pPr>
              <a:defRPr sz="4000"/>
            </a:lvl1pPr>
          </a:lstStyle>
          <a:p>
            <a:r>
              <a:rPr lang="sv-SE"/>
              <a:t>Klicka här för att ändra format</a:t>
            </a:r>
          </a:p>
        </p:txBody>
      </p:sp>
      <p:sp>
        <p:nvSpPr>
          <p:cNvPr id="80903" name="Rectangle 7"/>
          <p:cNvSpPr>
            <a:spLocks noGrp="1" noChangeArrowheads="1"/>
          </p:cNvSpPr>
          <p:nvPr>
            <p:ph type="subTitle" idx="1"/>
          </p:nvPr>
        </p:nvSpPr>
        <p:spPr>
          <a:xfrm>
            <a:off x="1443038" y="3427413"/>
            <a:ext cx="7239000" cy="1752600"/>
          </a:xfrm>
        </p:spPr>
        <p:txBody>
          <a:bodyPr/>
          <a:lstStyle>
            <a:lvl1pPr marL="0" indent="0">
              <a:buFont typeface="Wingdings" pitchFamily="2" charset="2"/>
              <a:buNone/>
              <a:defRPr/>
            </a:lvl1pPr>
          </a:lstStyle>
          <a:p>
            <a:r>
              <a:rPr lang="sv-SE"/>
              <a:t>Klicka här för att ändra format på underrubrik i bakgrunden</a:t>
            </a:r>
          </a:p>
        </p:txBody>
      </p:sp>
      <p:sp>
        <p:nvSpPr>
          <p:cNvPr id="8" name="Rectangle 8"/>
          <p:cNvSpPr>
            <a:spLocks noGrp="1" noChangeArrowheads="1"/>
          </p:cNvSpPr>
          <p:nvPr>
            <p:ph type="dt" sz="half" idx="10"/>
          </p:nvPr>
        </p:nvSpPr>
        <p:spPr/>
        <p:txBody>
          <a:bodyPr/>
          <a:lstStyle>
            <a:lvl1pPr>
              <a:defRPr/>
            </a:lvl1pPr>
          </a:lstStyle>
          <a:p>
            <a:pPr>
              <a:defRPr/>
            </a:pPr>
            <a:fld id="{CFDC40D2-BC9F-428E-BD35-1BC8A5F9338E}" type="datetimeFigureOut">
              <a:rPr lang="sv-SE"/>
              <a:pPr>
                <a:defRPr/>
              </a:pPr>
              <a:t>2013-06-17</a:t>
            </a:fld>
            <a:endParaRPr lang="sv-SE"/>
          </a:p>
        </p:txBody>
      </p:sp>
      <p:sp>
        <p:nvSpPr>
          <p:cNvPr id="9" name="Rectangle 9"/>
          <p:cNvSpPr>
            <a:spLocks noGrp="1" noChangeArrowheads="1"/>
          </p:cNvSpPr>
          <p:nvPr>
            <p:ph type="ftr" sz="quarter" idx="11"/>
          </p:nvPr>
        </p:nvSpPr>
        <p:spPr/>
        <p:txBody>
          <a:bodyPr/>
          <a:lstStyle>
            <a:lvl1pPr>
              <a:defRPr/>
            </a:lvl1pPr>
          </a:lstStyle>
          <a:p>
            <a:pPr>
              <a:defRPr/>
            </a:pPr>
            <a:endParaRPr lang="sv-SE"/>
          </a:p>
        </p:txBody>
      </p:sp>
      <p:sp>
        <p:nvSpPr>
          <p:cNvPr id="10" name="Rectangle 10"/>
          <p:cNvSpPr>
            <a:spLocks noGrp="1" noChangeArrowheads="1"/>
          </p:cNvSpPr>
          <p:nvPr>
            <p:ph type="sldNum" sz="quarter" idx="12"/>
          </p:nvPr>
        </p:nvSpPr>
        <p:spPr/>
        <p:txBody>
          <a:bodyPr/>
          <a:lstStyle>
            <a:lvl1pPr>
              <a:defRPr/>
            </a:lvl1pPr>
          </a:lstStyle>
          <a:p>
            <a:pPr>
              <a:defRPr/>
            </a:pPr>
            <a:fld id="{D98E779E-0E47-44C2-9D3D-14A9EF02FB30}" type="slidenum">
              <a:rPr lang="sv-SE"/>
              <a:pPr>
                <a:defRPr/>
              </a:pPr>
              <a:t>‹#›</a:t>
            </a:fld>
            <a:endParaRPr lang="sv-SE"/>
          </a:p>
        </p:txBody>
      </p:sp>
    </p:spTree>
  </p:cSld>
  <p:clrMapOvr>
    <a:masterClrMapping/>
  </p:clrMapOvr>
  <p:transition spd="med">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sv-SE"/>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v-SE"/>
          </a:p>
        </p:txBody>
      </p:sp>
      <p:sp>
        <p:nvSpPr>
          <p:cNvPr id="4" name="Rectangle 8"/>
          <p:cNvSpPr>
            <a:spLocks noGrp="1" noChangeArrowheads="1"/>
          </p:cNvSpPr>
          <p:nvPr>
            <p:ph type="dt" sz="half" idx="10"/>
          </p:nvPr>
        </p:nvSpPr>
        <p:spPr>
          <a:ln/>
        </p:spPr>
        <p:txBody>
          <a:bodyPr/>
          <a:lstStyle>
            <a:lvl1pPr>
              <a:defRPr/>
            </a:lvl1pPr>
          </a:lstStyle>
          <a:p>
            <a:pPr>
              <a:defRPr/>
            </a:pPr>
            <a:fld id="{2EEA7BC7-F5F4-490C-AA7F-33FFB9AE21D2}" type="datetimeFigureOut">
              <a:rPr lang="sv-SE"/>
              <a:pPr>
                <a:defRPr/>
              </a:pPr>
              <a:t>2013-06-17</a:t>
            </a:fld>
            <a:endParaRPr lang="sv-SE"/>
          </a:p>
        </p:txBody>
      </p:sp>
      <p:sp>
        <p:nvSpPr>
          <p:cNvPr id="5" name="Rectangle 9"/>
          <p:cNvSpPr>
            <a:spLocks noGrp="1" noChangeArrowheads="1"/>
          </p:cNvSpPr>
          <p:nvPr>
            <p:ph type="ftr" sz="quarter" idx="11"/>
          </p:nvPr>
        </p:nvSpPr>
        <p:spPr>
          <a:ln/>
        </p:spPr>
        <p:txBody>
          <a:bodyPr/>
          <a:lstStyle>
            <a:lvl1pPr>
              <a:defRPr/>
            </a:lvl1pPr>
          </a:lstStyle>
          <a:p>
            <a:pPr>
              <a:defRPr/>
            </a:pPr>
            <a:endParaRPr lang="sv-SE"/>
          </a:p>
        </p:txBody>
      </p:sp>
      <p:sp>
        <p:nvSpPr>
          <p:cNvPr id="6" name="Rectangle 10"/>
          <p:cNvSpPr>
            <a:spLocks noGrp="1" noChangeArrowheads="1"/>
          </p:cNvSpPr>
          <p:nvPr>
            <p:ph type="sldNum" sz="quarter" idx="12"/>
          </p:nvPr>
        </p:nvSpPr>
        <p:spPr>
          <a:ln/>
        </p:spPr>
        <p:txBody>
          <a:bodyPr/>
          <a:lstStyle>
            <a:lvl1pPr>
              <a:defRPr/>
            </a:lvl1pPr>
          </a:lstStyle>
          <a:p>
            <a:pPr>
              <a:defRPr/>
            </a:pPr>
            <a:fld id="{B99EC445-912B-4FF8-ADFC-6322F1AE72CC}" type="slidenum">
              <a:rPr lang="sv-SE"/>
              <a:pPr>
                <a:defRPr/>
              </a:pPr>
              <a:t>‹#›</a:t>
            </a:fld>
            <a:endParaRPr lang="sv-S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6413" y="301625"/>
            <a:ext cx="1827212" cy="5640388"/>
          </a:xfrm>
        </p:spPr>
        <p:txBody>
          <a:bodyPr vert="eaVert"/>
          <a:lstStyle/>
          <a:p>
            <a:r>
              <a:rPr lang="en-US"/>
              <a:t>Click to edit Master title style</a:t>
            </a:r>
            <a:endParaRPr lang="sv-SE"/>
          </a:p>
        </p:txBody>
      </p:sp>
      <p:sp>
        <p:nvSpPr>
          <p:cNvPr id="3" name="Vertical Text Placeholder 2"/>
          <p:cNvSpPr>
            <a:spLocks noGrp="1"/>
          </p:cNvSpPr>
          <p:nvPr>
            <p:ph type="body" orient="vert" idx="1"/>
          </p:nvPr>
        </p:nvSpPr>
        <p:spPr>
          <a:xfrm>
            <a:off x="1370013" y="301625"/>
            <a:ext cx="5334000" cy="564038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v-SE"/>
          </a:p>
        </p:txBody>
      </p:sp>
      <p:sp>
        <p:nvSpPr>
          <p:cNvPr id="4" name="Rectangle 8"/>
          <p:cNvSpPr>
            <a:spLocks noGrp="1" noChangeArrowheads="1"/>
          </p:cNvSpPr>
          <p:nvPr>
            <p:ph type="dt" sz="half" idx="10"/>
          </p:nvPr>
        </p:nvSpPr>
        <p:spPr>
          <a:ln/>
        </p:spPr>
        <p:txBody>
          <a:bodyPr/>
          <a:lstStyle>
            <a:lvl1pPr>
              <a:defRPr/>
            </a:lvl1pPr>
          </a:lstStyle>
          <a:p>
            <a:pPr>
              <a:defRPr/>
            </a:pPr>
            <a:fld id="{1A2AF00C-ED5F-4A47-A8B3-2556D46C8C67}" type="datetimeFigureOut">
              <a:rPr lang="sv-SE"/>
              <a:pPr>
                <a:defRPr/>
              </a:pPr>
              <a:t>2013-06-17</a:t>
            </a:fld>
            <a:endParaRPr lang="sv-SE"/>
          </a:p>
        </p:txBody>
      </p:sp>
      <p:sp>
        <p:nvSpPr>
          <p:cNvPr id="5" name="Rectangle 9"/>
          <p:cNvSpPr>
            <a:spLocks noGrp="1" noChangeArrowheads="1"/>
          </p:cNvSpPr>
          <p:nvPr>
            <p:ph type="ftr" sz="quarter" idx="11"/>
          </p:nvPr>
        </p:nvSpPr>
        <p:spPr>
          <a:ln/>
        </p:spPr>
        <p:txBody>
          <a:bodyPr/>
          <a:lstStyle>
            <a:lvl1pPr>
              <a:defRPr/>
            </a:lvl1pPr>
          </a:lstStyle>
          <a:p>
            <a:pPr>
              <a:defRPr/>
            </a:pPr>
            <a:endParaRPr lang="sv-SE"/>
          </a:p>
        </p:txBody>
      </p:sp>
      <p:sp>
        <p:nvSpPr>
          <p:cNvPr id="6" name="Rectangle 10"/>
          <p:cNvSpPr>
            <a:spLocks noGrp="1" noChangeArrowheads="1"/>
          </p:cNvSpPr>
          <p:nvPr>
            <p:ph type="sldNum" sz="quarter" idx="12"/>
          </p:nvPr>
        </p:nvSpPr>
        <p:spPr>
          <a:ln/>
        </p:spPr>
        <p:txBody>
          <a:bodyPr/>
          <a:lstStyle>
            <a:lvl1pPr>
              <a:defRPr/>
            </a:lvl1pPr>
          </a:lstStyle>
          <a:p>
            <a:pPr>
              <a:defRPr/>
            </a:pPr>
            <a:fld id="{79D4EDF8-6695-4459-85C1-A02FB01854A9}" type="slidenum">
              <a:rPr lang="sv-SE"/>
              <a:pPr>
                <a:defRPr/>
              </a:pPr>
              <a:t>‹#›</a:t>
            </a:fld>
            <a:endParaRPr lang="sv-S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sv-SE"/>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v-SE"/>
          </a:p>
        </p:txBody>
      </p:sp>
      <p:sp>
        <p:nvSpPr>
          <p:cNvPr id="4" name="Rectangle 8"/>
          <p:cNvSpPr>
            <a:spLocks noGrp="1" noChangeArrowheads="1"/>
          </p:cNvSpPr>
          <p:nvPr>
            <p:ph type="dt" sz="half" idx="10"/>
          </p:nvPr>
        </p:nvSpPr>
        <p:spPr>
          <a:ln/>
        </p:spPr>
        <p:txBody>
          <a:bodyPr/>
          <a:lstStyle>
            <a:lvl1pPr>
              <a:defRPr/>
            </a:lvl1pPr>
          </a:lstStyle>
          <a:p>
            <a:pPr>
              <a:defRPr/>
            </a:pPr>
            <a:fld id="{940E4FC0-6309-4C0A-AA9E-3B4CE6074109}" type="datetimeFigureOut">
              <a:rPr lang="sv-SE"/>
              <a:pPr>
                <a:defRPr/>
              </a:pPr>
              <a:t>2013-06-17</a:t>
            </a:fld>
            <a:endParaRPr lang="sv-SE"/>
          </a:p>
        </p:txBody>
      </p:sp>
      <p:sp>
        <p:nvSpPr>
          <p:cNvPr id="5" name="Rectangle 9"/>
          <p:cNvSpPr>
            <a:spLocks noGrp="1" noChangeArrowheads="1"/>
          </p:cNvSpPr>
          <p:nvPr>
            <p:ph type="ftr" sz="quarter" idx="11"/>
          </p:nvPr>
        </p:nvSpPr>
        <p:spPr>
          <a:ln/>
        </p:spPr>
        <p:txBody>
          <a:bodyPr/>
          <a:lstStyle>
            <a:lvl1pPr>
              <a:defRPr/>
            </a:lvl1pPr>
          </a:lstStyle>
          <a:p>
            <a:pPr>
              <a:defRPr/>
            </a:pPr>
            <a:endParaRPr lang="sv-SE"/>
          </a:p>
        </p:txBody>
      </p:sp>
      <p:sp>
        <p:nvSpPr>
          <p:cNvPr id="6" name="Rectangle 10"/>
          <p:cNvSpPr>
            <a:spLocks noGrp="1" noChangeArrowheads="1"/>
          </p:cNvSpPr>
          <p:nvPr>
            <p:ph type="sldNum" sz="quarter" idx="12"/>
          </p:nvPr>
        </p:nvSpPr>
        <p:spPr>
          <a:ln/>
        </p:spPr>
        <p:txBody>
          <a:bodyPr/>
          <a:lstStyle>
            <a:lvl1pPr>
              <a:defRPr/>
            </a:lvl1pPr>
          </a:lstStyle>
          <a:p>
            <a:pPr>
              <a:defRPr/>
            </a:pPr>
            <a:fld id="{B36FF709-45DD-402D-9E5B-FA7AC09877C0}" type="slidenum">
              <a:rPr lang="sv-SE"/>
              <a:pPr>
                <a:defRPr/>
              </a:pPr>
              <a:t>‹#›</a:t>
            </a:fld>
            <a:endParaRPr lang="sv-S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sv-SE"/>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8"/>
          <p:cNvSpPr>
            <a:spLocks noGrp="1" noChangeArrowheads="1"/>
          </p:cNvSpPr>
          <p:nvPr>
            <p:ph type="dt" sz="half" idx="10"/>
          </p:nvPr>
        </p:nvSpPr>
        <p:spPr>
          <a:ln/>
        </p:spPr>
        <p:txBody>
          <a:bodyPr/>
          <a:lstStyle>
            <a:lvl1pPr>
              <a:defRPr/>
            </a:lvl1pPr>
          </a:lstStyle>
          <a:p>
            <a:pPr>
              <a:defRPr/>
            </a:pPr>
            <a:fld id="{F639B240-0F1A-44BF-8846-1C16A24D8980}" type="datetimeFigureOut">
              <a:rPr lang="sv-SE"/>
              <a:pPr>
                <a:defRPr/>
              </a:pPr>
              <a:t>2013-06-17</a:t>
            </a:fld>
            <a:endParaRPr lang="sv-SE"/>
          </a:p>
        </p:txBody>
      </p:sp>
      <p:sp>
        <p:nvSpPr>
          <p:cNvPr id="5" name="Rectangle 9"/>
          <p:cNvSpPr>
            <a:spLocks noGrp="1" noChangeArrowheads="1"/>
          </p:cNvSpPr>
          <p:nvPr>
            <p:ph type="ftr" sz="quarter" idx="11"/>
          </p:nvPr>
        </p:nvSpPr>
        <p:spPr>
          <a:ln/>
        </p:spPr>
        <p:txBody>
          <a:bodyPr/>
          <a:lstStyle>
            <a:lvl1pPr>
              <a:defRPr/>
            </a:lvl1pPr>
          </a:lstStyle>
          <a:p>
            <a:pPr>
              <a:defRPr/>
            </a:pPr>
            <a:endParaRPr lang="sv-SE"/>
          </a:p>
        </p:txBody>
      </p:sp>
      <p:sp>
        <p:nvSpPr>
          <p:cNvPr id="6" name="Rectangle 10"/>
          <p:cNvSpPr>
            <a:spLocks noGrp="1" noChangeArrowheads="1"/>
          </p:cNvSpPr>
          <p:nvPr>
            <p:ph type="sldNum" sz="quarter" idx="12"/>
          </p:nvPr>
        </p:nvSpPr>
        <p:spPr>
          <a:ln/>
        </p:spPr>
        <p:txBody>
          <a:bodyPr/>
          <a:lstStyle>
            <a:lvl1pPr>
              <a:defRPr/>
            </a:lvl1pPr>
          </a:lstStyle>
          <a:p>
            <a:pPr>
              <a:defRPr/>
            </a:pPr>
            <a:fld id="{5EFEEDB1-70F0-4282-A6E7-E05FC664BE69}" type="slidenum">
              <a:rPr lang="sv-SE"/>
              <a:pPr>
                <a:defRPr/>
              </a:pPr>
              <a:t>‹#›</a:t>
            </a:fld>
            <a:endParaRPr lang="sv-S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sv-SE"/>
          </a:p>
        </p:txBody>
      </p:sp>
      <p:sp>
        <p:nvSpPr>
          <p:cNvPr id="3" name="Content Placeholder 2"/>
          <p:cNvSpPr>
            <a:spLocks noGrp="1"/>
          </p:cNvSpPr>
          <p:nvPr>
            <p:ph sz="half" idx="1"/>
          </p:nvPr>
        </p:nvSpPr>
        <p:spPr>
          <a:xfrm>
            <a:off x="1370013" y="1827213"/>
            <a:ext cx="3579812"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v-SE"/>
          </a:p>
        </p:txBody>
      </p:sp>
      <p:sp>
        <p:nvSpPr>
          <p:cNvPr id="4" name="Content Placeholder 3"/>
          <p:cNvSpPr>
            <a:spLocks noGrp="1"/>
          </p:cNvSpPr>
          <p:nvPr>
            <p:ph sz="half" idx="2"/>
          </p:nvPr>
        </p:nvSpPr>
        <p:spPr>
          <a:xfrm>
            <a:off x="5102225" y="1827213"/>
            <a:ext cx="35814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v-SE"/>
          </a:p>
        </p:txBody>
      </p:sp>
      <p:sp>
        <p:nvSpPr>
          <p:cNvPr id="5" name="Rectangle 8"/>
          <p:cNvSpPr>
            <a:spLocks noGrp="1" noChangeArrowheads="1"/>
          </p:cNvSpPr>
          <p:nvPr>
            <p:ph type="dt" sz="half" idx="10"/>
          </p:nvPr>
        </p:nvSpPr>
        <p:spPr>
          <a:ln/>
        </p:spPr>
        <p:txBody>
          <a:bodyPr/>
          <a:lstStyle>
            <a:lvl1pPr>
              <a:defRPr/>
            </a:lvl1pPr>
          </a:lstStyle>
          <a:p>
            <a:pPr>
              <a:defRPr/>
            </a:pPr>
            <a:fld id="{9E42DF15-477A-4162-B0BE-E71A9CF97FF2}" type="datetimeFigureOut">
              <a:rPr lang="sv-SE"/>
              <a:pPr>
                <a:defRPr/>
              </a:pPr>
              <a:t>2013-06-17</a:t>
            </a:fld>
            <a:endParaRPr lang="sv-SE"/>
          </a:p>
        </p:txBody>
      </p:sp>
      <p:sp>
        <p:nvSpPr>
          <p:cNvPr id="6" name="Rectangle 9"/>
          <p:cNvSpPr>
            <a:spLocks noGrp="1" noChangeArrowheads="1"/>
          </p:cNvSpPr>
          <p:nvPr>
            <p:ph type="ftr" sz="quarter" idx="11"/>
          </p:nvPr>
        </p:nvSpPr>
        <p:spPr>
          <a:ln/>
        </p:spPr>
        <p:txBody>
          <a:bodyPr/>
          <a:lstStyle>
            <a:lvl1pPr>
              <a:defRPr/>
            </a:lvl1pPr>
          </a:lstStyle>
          <a:p>
            <a:pPr>
              <a:defRPr/>
            </a:pPr>
            <a:endParaRPr lang="sv-SE"/>
          </a:p>
        </p:txBody>
      </p:sp>
      <p:sp>
        <p:nvSpPr>
          <p:cNvPr id="7" name="Rectangle 10"/>
          <p:cNvSpPr>
            <a:spLocks noGrp="1" noChangeArrowheads="1"/>
          </p:cNvSpPr>
          <p:nvPr>
            <p:ph type="sldNum" sz="quarter" idx="12"/>
          </p:nvPr>
        </p:nvSpPr>
        <p:spPr>
          <a:ln/>
        </p:spPr>
        <p:txBody>
          <a:bodyPr/>
          <a:lstStyle>
            <a:lvl1pPr>
              <a:defRPr/>
            </a:lvl1pPr>
          </a:lstStyle>
          <a:p>
            <a:pPr>
              <a:defRPr/>
            </a:pPr>
            <a:fld id="{1085B9E5-211E-4F1A-A3E8-00410450DA07}" type="slidenum">
              <a:rPr lang="sv-SE"/>
              <a:pPr>
                <a:defRPr/>
              </a:pPr>
              <a:t>‹#›</a:t>
            </a:fld>
            <a:endParaRPr lang="sv-S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sv-SE"/>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v-SE"/>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v-SE"/>
          </a:p>
        </p:txBody>
      </p:sp>
      <p:sp>
        <p:nvSpPr>
          <p:cNvPr id="7" name="Rectangle 8"/>
          <p:cNvSpPr>
            <a:spLocks noGrp="1" noChangeArrowheads="1"/>
          </p:cNvSpPr>
          <p:nvPr>
            <p:ph type="dt" sz="half" idx="10"/>
          </p:nvPr>
        </p:nvSpPr>
        <p:spPr>
          <a:ln/>
        </p:spPr>
        <p:txBody>
          <a:bodyPr/>
          <a:lstStyle>
            <a:lvl1pPr>
              <a:defRPr/>
            </a:lvl1pPr>
          </a:lstStyle>
          <a:p>
            <a:pPr>
              <a:defRPr/>
            </a:pPr>
            <a:fld id="{06AD7226-F170-4CE5-9056-40874C435539}" type="datetimeFigureOut">
              <a:rPr lang="sv-SE"/>
              <a:pPr>
                <a:defRPr/>
              </a:pPr>
              <a:t>2013-06-17</a:t>
            </a:fld>
            <a:endParaRPr lang="sv-SE"/>
          </a:p>
        </p:txBody>
      </p:sp>
      <p:sp>
        <p:nvSpPr>
          <p:cNvPr id="8" name="Rectangle 9"/>
          <p:cNvSpPr>
            <a:spLocks noGrp="1" noChangeArrowheads="1"/>
          </p:cNvSpPr>
          <p:nvPr>
            <p:ph type="ftr" sz="quarter" idx="11"/>
          </p:nvPr>
        </p:nvSpPr>
        <p:spPr>
          <a:ln/>
        </p:spPr>
        <p:txBody>
          <a:bodyPr/>
          <a:lstStyle>
            <a:lvl1pPr>
              <a:defRPr/>
            </a:lvl1pPr>
          </a:lstStyle>
          <a:p>
            <a:pPr>
              <a:defRPr/>
            </a:pPr>
            <a:endParaRPr lang="sv-SE"/>
          </a:p>
        </p:txBody>
      </p:sp>
      <p:sp>
        <p:nvSpPr>
          <p:cNvPr id="9" name="Rectangle 10"/>
          <p:cNvSpPr>
            <a:spLocks noGrp="1" noChangeArrowheads="1"/>
          </p:cNvSpPr>
          <p:nvPr>
            <p:ph type="sldNum" sz="quarter" idx="12"/>
          </p:nvPr>
        </p:nvSpPr>
        <p:spPr>
          <a:ln/>
        </p:spPr>
        <p:txBody>
          <a:bodyPr/>
          <a:lstStyle>
            <a:lvl1pPr>
              <a:defRPr/>
            </a:lvl1pPr>
          </a:lstStyle>
          <a:p>
            <a:pPr>
              <a:defRPr/>
            </a:pPr>
            <a:fld id="{2F69961B-4D36-43A3-A883-0923E9A9ECA2}" type="slidenum">
              <a:rPr lang="sv-SE"/>
              <a:pPr>
                <a:defRPr/>
              </a:pPr>
              <a:t>‹#›</a:t>
            </a:fld>
            <a:endParaRPr lang="sv-S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sv-SE"/>
          </a:p>
        </p:txBody>
      </p:sp>
      <p:sp>
        <p:nvSpPr>
          <p:cNvPr id="3" name="Rectangle 8"/>
          <p:cNvSpPr>
            <a:spLocks noGrp="1" noChangeArrowheads="1"/>
          </p:cNvSpPr>
          <p:nvPr>
            <p:ph type="dt" sz="half" idx="10"/>
          </p:nvPr>
        </p:nvSpPr>
        <p:spPr>
          <a:ln/>
        </p:spPr>
        <p:txBody>
          <a:bodyPr/>
          <a:lstStyle>
            <a:lvl1pPr>
              <a:defRPr/>
            </a:lvl1pPr>
          </a:lstStyle>
          <a:p>
            <a:pPr>
              <a:defRPr/>
            </a:pPr>
            <a:fld id="{E5A54864-2664-40F8-A991-C49C1EE052B8}" type="datetimeFigureOut">
              <a:rPr lang="sv-SE"/>
              <a:pPr>
                <a:defRPr/>
              </a:pPr>
              <a:t>2013-06-17</a:t>
            </a:fld>
            <a:endParaRPr lang="sv-SE"/>
          </a:p>
        </p:txBody>
      </p:sp>
      <p:sp>
        <p:nvSpPr>
          <p:cNvPr id="4" name="Rectangle 9"/>
          <p:cNvSpPr>
            <a:spLocks noGrp="1" noChangeArrowheads="1"/>
          </p:cNvSpPr>
          <p:nvPr>
            <p:ph type="ftr" sz="quarter" idx="11"/>
          </p:nvPr>
        </p:nvSpPr>
        <p:spPr>
          <a:ln/>
        </p:spPr>
        <p:txBody>
          <a:bodyPr/>
          <a:lstStyle>
            <a:lvl1pPr>
              <a:defRPr/>
            </a:lvl1pPr>
          </a:lstStyle>
          <a:p>
            <a:pPr>
              <a:defRPr/>
            </a:pPr>
            <a:endParaRPr lang="sv-SE"/>
          </a:p>
        </p:txBody>
      </p:sp>
      <p:sp>
        <p:nvSpPr>
          <p:cNvPr id="5" name="Rectangle 10"/>
          <p:cNvSpPr>
            <a:spLocks noGrp="1" noChangeArrowheads="1"/>
          </p:cNvSpPr>
          <p:nvPr>
            <p:ph type="sldNum" sz="quarter" idx="12"/>
          </p:nvPr>
        </p:nvSpPr>
        <p:spPr>
          <a:ln/>
        </p:spPr>
        <p:txBody>
          <a:bodyPr/>
          <a:lstStyle>
            <a:lvl1pPr>
              <a:defRPr/>
            </a:lvl1pPr>
          </a:lstStyle>
          <a:p>
            <a:pPr>
              <a:defRPr/>
            </a:pPr>
            <a:fld id="{55D23F27-D1F5-40E7-85DA-2EAEB5A39131}" type="slidenum">
              <a:rPr lang="sv-SE"/>
              <a:pPr>
                <a:defRPr/>
              </a:pPr>
              <a:t>‹#›</a:t>
            </a:fld>
            <a:endParaRPr lang="sv-S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8"/>
          <p:cNvSpPr>
            <a:spLocks noGrp="1" noChangeArrowheads="1"/>
          </p:cNvSpPr>
          <p:nvPr>
            <p:ph type="dt" sz="half" idx="10"/>
          </p:nvPr>
        </p:nvSpPr>
        <p:spPr>
          <a:ln/>
        </p:spPr>
        <p:txBody>
          <a:bodyPr/>
          <a:lstStyle>
            <a:lvl1pPr>
              <a:defRPr/>
            </a:lvl1pPr>
          </a:lstStyle>
          <a:p>
            <a:pPr>
              <a:defRPr/>
            </a:pPr>
            <a:fld id="{3DBFB858-0006-4677-88A5-9DD716291116}" type="datetimeFigureOut">
              <a:rPr lang="sv-SE"/>
              <a:pPr>
                <a:defRPr/>
              </a:pPr>
              <a:t>2013-06-17</a:t>
            </a:fld>
            <a:endParaRPr lang="sv-SE"/>
          </a:p>
        </p:txBody>
      </p:sp>
      <p:sp>
        <p:nvSpPr>
          <p:cNvPr id="3" name="Rectangle 9"/>
          <p:cNvSpPr>
            <a:spLocks noGrp="1" noChangeArrowheads="1"/>
          </p:cNvSpPr>
          <p:nvPr>
            <p:ph type="ftr" sz="quarter" idx="11"/>
          </p:nvPr>
        </p:nvSpPr>
        <p:spPr>
          <a:ln/>
        </p:spPr>
        <p:txBody>
          <a:bodyPr/>
          <a:lstStyle>
            <a:lvl1pPr>
              <a:defRPr/>
            </a:lvl1pPr>
          </a:lstStyle>
          <a:p>
            <a:pPr>
              <a:defRPr/>
            </a:pPr>
            <a:endParaRPr lang="sv-SE"/>
          </a:p>
        </p:txBody>
      </p:sp>
      <p:sp>
        <p:nvSpPr>
          <p:cNvPr id="4" name="Rectangle 10"/>
          <p:cNvSpPr>
            <a:spLocks noGrp="1" noChangeArrowheads="1"/>
          </p:cNvSpPr>
          <p:nvPr>
            <p:ph type="sldNum" sz="quarter" idx="12"/>
          </p:nvPr>
        </p:nvSpPr>
        <p:spPr>
          <a:ln/>
        </p:spPr>
        <p:txBody>
          <a:bodyPr/>
          <a:lstStyle>
            <a:lvl1pPr>
              <a:defRPr/>
            </a:lvl1pPr>
          </a:lstStyle>
          <a:p>
            <a:pPr>
              <a:defRPr/>
            </a:pPr>
            <a:fld id="{4A0E7233-27C2-4FCD-9F5C-A00324B02AD9}" type="slidenum">
              <a:rPr lang="sv-SE"/>
              <a:pPr>
                <a:defRPr/>
              </a:pPr>
              <a:t>‹#›</a:t>
            </a:fld>
            <a:endParaRPr lang="sv-S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a:t>Click to edit Master title style</a:t>
            </a:r>
            <a:endParaRPr lang="sv-SE"/>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v-SE"/>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8"/>
          <p:cNvSpPr>
            <a:spLocks noGrp="1" noChangeArrowheads="1"/>
          </p:cNvSpPr>
          <p:nvPr>
            <p:ph type="dt" sz="half" idx="10"/>
          </p:nvPr>
        </p:nvSpPr>
        <p:spPr>
          <a:ln/>
        </p:spPr>
        <p:txBody>
          <a:bodyPr/>
          <a:lstStyle>
            <a:lvl1pPr>
              <a:defRPr/>
            </a:lvl1pPr>
          </a:lstStyle>
          <a:p>
            <a:pPr>
              <a:defRPr/>
            </a:pPr>
            <a:fld id="{09A61FBD-752E-4A62-9735-D18E4692943F}" type="datetimeFigureOut">
              <a:rPr lang="sv-SE"/>
              <a:pPr>
                <a:defRPr/>
              </a:pPr>
              <a:t>2013-06-17</a:t>
            </a:fld>
            <a:endParaRPr lang="sv-SE"/>
          </a:p>
        </p:txBody>
      </p:sp>
      <p:sp>
        <p:nvSpPr>
          <p:cNvPr id="6" name="Rectangle 9"/>
          <p:cNvSpPr>
            <a:spLocks noGrp="1" noChangeArrowheads="1"/>
          </p:cNvSpPr>
          <p:nvPr>
            <p:ph type="ftr" sz="quarter" idx="11"/>
          </p:nvPr>
        </p:nvSpPr>
        <p:spPr>
          <a:ln/>
        </p:spPr>
        <p:txBody>
          <a:bodyPr/>
          <a:lstStyle>
            <a:lvl1pPr>
              <a:defRPr/>
            </a:lvl1pPr>
          </a:lstStyle>
          <a:p>
            <a:pPr>
              <a:defRPr/>
            </a:pPr>
            <a:endParaRPr lang="sv-SE"/>
          </a:p>
        </p:txBody>
      </p:sp>
      <p:sp>
        <p:nvSpPr>
          <p:cNvPr id="7" name="Rectangle 10"/>
          <p:cNvSpPr>
            <a:spLocks noGrp="1" noChangeArrowheads="1"/>
          </p:cNvSpPr>
          <p:nvPr>
            <p:ph type="sldNum" sz="quarter" idx="12"/>
          </p:nvPr>
        </p:nvSpPr>
        <p:spPr>
          <a:ln/>
        </p:spPr>
        <p:txBody>
          <a:bodyPr/>
          <a:lstStyle>
            <a:lvl1pPr>
              <a:defRPr/>
            </a:lvl1pPr>
          </a:lstStyle>
          <a:p>
            <a:pPr>
              <a:defRPr/>
            </a:pPr>
            <a:fld id="{FB34B4A0-2B58-41A3-832E-6C005124F6D7}" type="slidenum">
              <a:rPr lang="sv-SE"/>
              <a:pPr>
                <a:defRPr/>
              </a:pPr>
              <a:t>‹#›</a:t>
            </a:fld>
            <a:endParaRPr lang="sv-S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a:t>Click to edit Master title style</a:t>
            </a:r>
            <a:endParaRPr lang="sv-SE"/>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sv-SE"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8"/>
          <p:cNvSpPr>
            <a:spLocks noGrp="1" noChangeArrowheads="1"/>
          </p:cNvSpPr>
          <p:nvPr>
            <p:ph type="dt" sz="half" idx="10"/>
          </p:nvPr>
        </p:nvSpPr>
        <p:spPr>
          <a:ln/>
        </p:spPr>
        <p:txBody>
          <a:bodyPr/>
          <a:lstStyle>
            <a:lvl1pPr>
              <a:defRPr/>
            </a:lvl1pPr>
          </a:lstStyle>
          <a:p>
            <a:pPr>
              <a:defRPr/>
            </a:pPr>
            <a:fld id="{FD4DF679-A169-4C57-BD42-F448DFE064FB}" type="datetimeFigureOut">
              <a:rPr lang="sv-SE"/>
              <a:pPr>
                <a:defRPr/>
              </a:pPr>
              <a:t>2013-06-17</a:t>
            </a:fld>
            <a:endParaRPr lang="sv-SE"/>
          </a:p>
        </p:txBody>
      </p:sp>
      <p:sp>
        <p:nvSpPr>
          <p:cNvPr id="6" name="Rectangle 9"/>
          <p:cNvSpPr>
            <a:spLocks noGrp="1" noChangeArrowheads="1"/>
          </p:cNvSpPr>
          <p:nvPr>
            <p:ph type="ftr" sz="quarter" idx="11"/>
          </p:nvPr>
        </p:nvSpPr>
        <p:spPr>
          <a:ln/>
        </p:spPr>
        <p:txBody>
          <a:bodyPr/>
          <a:lstStyle>
            <a:lvl1pPr>
              <a:defRPr/>
            </a:lvl1pPr>
          </a:lstStyle>
          <a:p>
            <a:pPr>
              <a:defRPr/>
            </a:pPr>
            <a:endParaRPr lang="sv-SE"/>
          </a:p>
        </p:txBody>
      </p:sp>
      <p:sp>
        <p:nvSpPr>
          <p:cNvPr id="7" name="Rectangle 10"/>
          <p:cNvSpPr>
            <a:spLocks noGrp="1" noChangeArrowheads="1"/>
          </p:cNvSpPr>
          <p:nvPr>
            <p:ph type="sldNum" sz="quarter" idx="12"/>
          </p:nvPr>
        </p:nvSpPr>
        <p:spPr>
          <a:ln/>
        </p:spPr>
        <p:txBody>
          <a:bodyPr/>
          <a:lstStyle>
            <a:lvl1pPr>
              <a:defRPr/>
            </a:lvl1pPr>
          </a:lstStyle>
          <a:p>
            <a:pPr>
              <a:defRPr/>
            </a:pPr>
            <a:fld id="{421DFF25-2F10-4CA2-A992-04C2A6398FCF}" type="slidenum">
              <a:rPr lang="sv-SE"/>
              <a:pPr>
                <a:defRPr/>
              </a:pPr>
              <a:t>‹#›</a:t>
            </a:fld>
            <a:endParaRPr lang="sv-SE"/>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26" name="Group 2"/>
          <p:cNvGrpSpPr>
            <a:grpSpLocks/>
          </p:cNvGrpSpPr>
          <p:nvPr/>
        </p:nvGrpSpPr>
        <p:grpSpPr bwMode="auto">
          <a:xfrm>
            <a:off x="-3238500" y="0"/>
            <a:ext cx="11925300" cy="3810000"/>
            <a:chOff x="-2040" y="0"/>
            <a:chExt cx="7512" cy="2400"/>
          </a:xfrm>
        </p:grpSpPr>
        <p:sp>
          <p:nvSpPr>
            <p:cNvPr id="79875" name="AutoShape 3"/>
            <p:cNvSpPr>
              <a:spLocks noChangeArrowheads="1"/>
            </p:cNvSpPr>
            <p:nvPr/>
          </p:nvSpPr>
          <p:spPr bwMode="auto">
            <a:xfrm>
              <a:off x="-2040" y="432"/>
              <a:ext cx="2592" cy="1968"/>
            </a:xfrm>
            <a:custGeom>
              <a:avLst/>
              <a:gdLst>
                <a:gd name="G0" fmla="+- 18296 0 0"/>
                <a:gd name="G1" fmla="+- -30880 0 0"/>
                <a:gd name="G2" fmla="+- 31512 0 0"/>
                <a:gd name="T0" fmla="*/ 32000 32000  1"/>
                <a:gd name="T1" fmla="*/ G0 G0  1"/>
                <a:gd name="T2" fmla="+- 0 T0 T1"/>
                <a:gd name="T3" fmla="sqrt T2"/>
                <a:gd name="G3" fmla="*/ 32000 T3 32000"/>
                <a:gd name="T4" fmla="*/ 32000 32000  1"/>
                <a:gd name="T5" fmla="*/ G1 G1  1"/>
                <a:gd name="T6" fmla="+- 0 T4 T5"/>
                <a:gd name="T7" fmla="sqrt T6"/>
                <a:gd name="G4" fmla="*/ 32000 T7 32000"/>
                <a:gd name="T8" fmla="*/ 32000 32000  1"/>
                <a:gd name="T9" fmla="*/ G2 G2  1"/>
                <a:gd name="T10" fmla="+- 0 T8 T9"/>
                <a:gd name="T11" fmla="sqrt T10"/>
                <a:gd name="G5" fmla="*/ 32000 T11 32000"/>
                <a:gd name="G6" fmla="+- 0 0 G3"/>
                <a:gd name="G7" fmla="+- 0 0 G4"/>
                <a:gd name="G8" fmla="+- 0 0 G5"/>
                <a:gd name="G9" fmla="+- 0 G4 G0"/>
                <a:gd name="G10" fmla="?: G9 G4 G0"/>
                <a:gd name="G11" fmla="?: G9 G1 G6"/>
                <a:gd name="G12" fmla="+- 0 G5 G0"/>
                <a:gd name="G13" fmla="?: G12 G5 G0"/>
                <a:gd name="G14" fmla="?: G12 G2 G3"/>
                <a:gd name="G15" fmla="+- G11 0 1"/>
                <a:gd name="G16" fmla="+- G14 1 0"/>
                <a:gd name="G17" fmla="+- 0 G14 G3"/>
                <a:gd name="G18" fmla="?: G17 G8 G13"/>
                <a:gd name="G19" fmla="?: G17 G0 G13"/>
                <a:gd name="G20" fmla="?: G17 G3 G16"/>
                <a:gd name="G21" fmla="+- 0 G6 G11"/>
                <a:gd name="G22" fmla="?: G21 G7 G10"/>
                <a:gd name="G23" fmla="?: G21 G0 G10"/>
                <a:gd name="G24" fmla="?: G21 G6 G15"/>
                <a:gd name="G25" fmla="min G10 G13"/>
                <a:gd name="G26" fmla="max G8 G7"/>
                <a:gd name="G27" fmla="max G26 G0"/>
                <a:gd name="T12" fmla="+- 0 G27 -32000"/>
                <a:gd name="T13" fmla="*/ T12 w 64000"/>
                <a:gd name="T14" fmla="+- 0 G11 -32000"/>
                <a:gd name="T15" fmla="*/ G11 h 64000"/>
                <a:gd name="T16" fmla="+- 0 G25 -32000"/>
                <a:gd name="T17" fmla="*/ T16 w 64000"/>
                <a:gd name="T18" fmla="+- 0 G14 -32000"/>
                <a:gd name="T19" fmla="*/ G14 h 64000"/>
              </a:gdLst>
              <a:ahLst/>
              <a:cxnLst>
                <a:cxn ang="0">
                  <a:pos x="50296" y="5746"/>
                </a:cxn>
                <a:cxn ang="0">
                  <a:pos x="64000" y="32000"/>
                </a:cxn>
                <a:cxn ang="0">
                  <a:pos x="50296" y="58253"/>
                </a:cxn>
                <a:cxn ang="0">
                  <a:pos x="50296" y="58253"/>
                </a:cxn>
                <a:cxn ang="0">
                  <a:pos x="50295" y="58253"/>
                </a:cxn>
                <a:cxn ang="0">
                  <a:pos x="50296" y="58254"/>
                </a:cxn>
                <a:cxn ang="0">
                  <a:pos x="50296" y="5746"/>
                </a:cxn>
                <a:cxn ang="0">
                  <a:pos x="50295" y="5746"/>
                </a:cxn>
                <a:cxn ang="0">
                  <a:pos x="50296" y="5746"/>
                </a:cxn>
              </a:cxnLst>
              <a:rect l="T13" t="T15" r="T17" b="T19"/>
              <a:pathLst>
                <a:path w="64000" h="64000">
                  <a:moveTo>
                    <a:pt x="50296" y="5746"/>
                  </a:moveTo>
                  <a:cubicBezTo>
                    <a:pt x="58882" y="11730"/>
                    <a:pt x="64000" y="21534"/>
                    <a:pt x="64000" y="32000"/>
                  </a:cubicBezTo>
                  <a:cubicBezTo>
                    <a:pt x="64000" y="42465"/>
                    <a:pt x="58882" y="52269"/>
                    <a:pt x="50296" y="58253"/>
                  </a:cubicBezTo>
                  <a:cubicBezTo>
                    <a:pt x="50296" y="58253"/>
                    <a:pt x="50296" y="58253"/>
                    <a:pt x="50295" y="58253"/>
                  </a:cubicBezTo>
                  <a:lnTo>
                    <a:pt x="50296" y="58254"/>
                  </a:lnTo>
                  <a:lnTo>
                    <a:pt x="50296" y="5746"/>
                  </a:lnTo>
                  <a:lnTo>
                    <a:pt x="50295" y="5746"/>
                  </a:lnTo>
                  <a:cubicBezTo>
                    <a:pt x="50296" y="5746"/>
                    <a:pt x="50296" y="5746"/>
                    <a:pt x="50296" y="5746"/>
                  </a:cubicBezTo>
                  <a:close/>
                </a:path>
              </a:pathLst>
            </a:custGeom>
            <a:solidFill>
              <a:schemeClr val="accent2"/>
            </a:solidFill>
            <a:ln w="9525">
              <a:noFill/>
              <a:miter lim="800000"/>
              <a:headEnd/>
              <a:tailEnd/>
            </a:ln>
          </p:spPr>
          <p:txBody>
            <a:bodyPr/>
            <a:lstStyle/>
            <a:p>
              <a:pPr>
                <a:defRPr/>
              </a:pPr>
              <a:endParaRPr lang="sv-SE" sz="2400">
                <a:latin typeface="Times New Roman" pitchFamily="18" charset="0"/>
              </a:endParaRPr>
            </a:p>
          </p:txBody>
        </p:sp>
        <p:sp>
          <p:nvSpPr>
            <p:cNvPr id="79876" name="AutoShape 4"/>
            <p:cNvSpPr>
              <a:spLocks noChangeArrowheads="1"/>
            </p:cNvSpPr>
            <p:nvPr/>
          </p:nvSpPr>
          <p:spPr bwMode="auto">
            <a:xfrm>
              <a:off x="-1528" y="0"/>
              <a:ext cx="1949" cy="1987"/>
            </a:xfrm>
            <a:custGeom>
              <a:avLst/>
              <a:gdLst>
                <a:gd name="G0" fmla="+- 18077 0 0"/>
                <a:gd name="G1" fmla="+- -30880 0 0"/>
                <a:gd name="G2" fmla="+- 32000 0 0"/>
                <a:gd name="T0" fmla="*/ 32000 32000  1"/>
                <a:gd name="T1" fmla="*/ G0 G0  1"/>
                <a:gd name="T2" fmla="+- 0 T0 T1"/>
                <a:gd name="T3" fmla="sqrt T2"/>
                <a:gd name="G3" fmla="*/ 32000 T3 32000"/>
                <a:gd name="T4" fmla="*/ 32000 32000  1"/>
                <a:gd name="T5" fmla="*/ G1 G1  1"/>
                <a:gd name="T6" fmla="+- 0 T4 T5"/>
                <a:gd name="T7" fmla="sqrt T6"/>
                <a:gd name="G4" fmla="*/ 32000 T7 32000"/>
                <a:gd name="T8" fmla="*/ 32000 32000  1"/>
                <a:gd name="T9" fmla="*/ G2 G2  1"/>
                <a:gd name="T10" fmla="+- 0 T8 T9"/>
                <a:gd name="T11" fmla="sqrt T10"/>
                <a:gd name="G5" fmla="*/ 32000 T11 32000"/>
                <a:gd name="G6" fmla="+- 0 0 G3"/>
                <a:gd name="G7" fmla="+- 0 0 G4"/>
                <a:gd name="G8" fmla="+- 0 0 G5"/>
                <a:gd name="G9" fmla="+- 0 G4 G0"/>
                <a:gd name="G10" fmla="?: G9 G4 G0"/>
                <a:gd name="G11" fmla="?: G9 G1 G6"/>
                <a:gd name="G12" fmla="+- 0 G5 G0"/>
                <a:gd name="G13" fmla="?: G12 G5 G0"/>
                <a:gd name="G14" fmla="?: G12 G2 G3"/>
                <a:gd name="G15" fmla="+- G11 0 1"/>
                <a:gd name="G16" fmla="+- G14 1 0"/>
                <a:gd name="G17" fmla="+- 0 G14 G3"/>
                <a:gd name="G18" fmla="?: G17 G8 G13"/>
                <a:gd name="G19" fmla="?: G17 G0 G13"/>
                <a:gd name="G20" fmla="?: G17 G3 G16"/>
                <a:gd name="G21" fmla="+- 0 G6 G11"/>
                <a:gd name="G22" fmla="?: G21 G7 G10"/>
                <a:gd name="G23" fmla="?: G21 G0 G10"/>
                <a:gd name="G24" fmla="?: G21 G6 G15"/>
                <a:gd name="G25" fmla="min G10 G13"/>
                <a:gd name="G26" fmla="max G8 G7"/>
                <a:gd name="G27" fmla="max G26 G0"/>
                <a:gd name="T12" fmla="+- 0 G27 -32000"/>
                <a:gd name="T13" fmla="*/ T12 w 64000"/>
                <a:gd name="T14" fmla="+- 0 G11 -32000"/>
                <a:gd name="T15" fmla="*/ G11 h 64000"/>
                <a:gd name="T16" fmla="+- 0 G25 -32000"/>
                <a:gd name="T17" fmla="*/ T16 w 64000"/>
                <a:gd name="T18" fmla="+- 0 G14 -32000"/>
                <a:gd name="T19" fmla="*/ G14 h 64000"/>
              </a:gdLst>
              <a:ahLst/>
              <a:cxnLst>
                <a:cxn ang="0">
                  <a:pos x="50077" y="5595"/>
                </a:cxn>
                <a:cxn ang="0">
                  <a:pos x="64000" y="32000"/>
                </a:cxn>
                <a:cxn ang="0">
                  <a:pos x="50077" y="58404"/>
                </a:cxn>
                <a:cxn ang="0">
                  <a:pos x="50077" y="58404"/>
                </a:cxn>
                <a:cxn ang="0">
                  <a:pos x="50076" y="58404"/>
                </a:cxn>
                <a:cxn ang="0">
                  <a:pos x="50077" y="58405"/>
                </a:cxn>
                <a:cxn ang="0">
                  <a:pos x="50077" y="5595"/>
                </a:cxn>
                <a:cxn ang="0">
                  <a:pos x="50076" y="5595"/>
                </a:cxn>
                <a:cxn ang="0">
                  <a:pos x="50077" y="5595"/>
                </a:cxn>
              </a:cxnLst>
              <a:rect l="T13" t="T15" r="T17" b="T19"/>
              <a:pathLst>
                <a:path w="64000" h="64000">
                  <a:moveTo>
                    <a:pt x="50077" y="5595"/>
                  </a:moveTo>
                  <a:cubicBezTo>
                    <a:pt x="58790" y="11560"/>
                    <a:pt x="64000" y="21440"/>
                    <a:pt x="64000" y="32000"/>
                  </a:cubicBezTo>
                  <a:cubicBezTo>
                    <a:pt x="64000" y="42559"/>
                    <a:pt x="58790" y="52439"/>
                    <a:pt x="50077" y="58404"/>
                  </a:cubicBezTo>
                  <a:cubicBezTo>
                    <a:pt x="50077" y="58404"/>
                    <a:pt x="50077" y="58404"/>
                    <a:pt x="50076" y="58404"/>
                  </a:cubicBezTo>
                  <a:lnTo>
                    <a:pt x="50077" y="58405"/>
                  </a:lnTo>
                  <a:lnTo>
                    <a:pt x="50077" y="5595"/>
                  </a:lnTo>
                  <a:lnTo>
                    <a:pt x="50076" y="5595"/>
                  </a:lnTo>
                  <a:cubicBezTo>
                    <a:pt x="50077" y="5595"/>
                    <a:pt x="50077" y="5595"/>
                    <a:pt x="50077" y="5595"/>
                  </a:cubicBezTo>
                  <a:close/>
                </a:path>
              </a:pathLst>
            </a:custGeom>
            <a:solidFill>
              <a:schemeClr val="hlink"/>
            </a:solidFill>
            <a:ln w="9525">
              <a:noFill/>
              <a:miter lim="800000"/>
              <a:headEnd/>
              <a:tailEnd/>
            </a:ln>
          </p:spPr>
          <p:txBody>
            <a:bodyPr/>
            <a:lstStyle/>
            <a:p>
              <a:pPr>
                <a:defRPr/>
              </a:pPr>
              <a:endParaRPr lang="sv-SE">
                <a:latin typeface="Arial" charset="0"/>
              </a:endParaRPr>
            </a:p>
          </p:txBody>
        </p:sp>
        <p:sp>
          <p:nvSpPr>
            <p:cNvPr id="79877" name="Line 5"/>
            <p:cNvSpPr>
              <a:spLocks noChangeShapeType="1"/>
            </p:cNvSpPr>
            <p:nvPr/>
          </p:nvSpPr>
          <p:spPr bwMode="auto">
            <a:xfrm>
              <a:off x="864" y="960"/>
              <a:ext cx="4608" cy="0"/>
            </a:xfrm>
            <a:prstGeom prst="line">
              <a:avLst/>
            </a:prstGeom>
            <a:noFill/>
            <a:ln w="12700">
              <a:solidFill>
                <a:schemeClr val="tx1"/>
              </a:solidFill>
              <a:round/>
              <a:headEnd/>
              <a:tailEnd/>
            </a:ln>
            <a:effectLst/>
          </p:spPr>
          <p:txBody>
            <a:bodyPr/>
            <a:lstStyle/>
            <a:p>
              <a:pPr>
                <a:defRPr/>
              </a:pPr>
              <a:endParaRPr lang="sv-SE"/>
            </a:p>
          </p:txBody>
        </p:sp>
      </p:grpSp>
      <p:sp>
        <p:nvSpPr>
          <p:cNvPr id="1027" name="Rectangle 6"/>
          <p:cNvSpPr>
            <a:spLocks noGrp="1" noChangeArrowheads="1"/>
          </p:cNvSpPr>
          <p:nvPr>
            <p:ph type="title"/>
          </p:nvPr>
        </p:nvSpPr>
        <p:spPr bwMode="auto">
          <a:xfrm>
            <a:off x="1370013" y="301625"/>
            <a:ext cx="7313612" cy="11430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sv-SE" smtClean="0"/>
              <a:t>Klicka här för att ändra format</a:t>
            </a:r>
          </a:p>
        </p:txBody>
      </p:sp>
      <p:sp>
        <p:nvSpPr>
          <p:cNvPr id="1028" name="Rectangle 7"/>
          <p:cNvSpPr>
            <a:spLocks noGrp="1" noChangeArrowheads="1"/>
          </p:cNvSpPr>
          <p:nvPr>
            <p:ph type="body" idx="1"/>
          </p:nvPr>
        </p:nvSpPr>
        <p:spPr bwMode="auto">
          <a:xfrm>
            <a:off x="1370013" y="1827213"/>
            <a:ext cx="7313612"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p>
        </p:txBody>
      </p:sp>
      <p:sp>
        <p:nvSpPr>
          <p:cNvPr id="79880" name="Rectangle 8"/>
          <p:cNvSpPr>
            <a:spLocks noGrp="1" noChangeArrowheads="1"/>
          </p:cNvSpPr>
          <p:nvPr>
            <p:ph type="dt" sz="half" idx="2"/>
          </p:nvPr>
        </p:nvSpPr>
        <p:spPr bwMode="auto">
          <a:xfrm>
            <a:off x="457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fld id="{5084F177-83DF-4C54-A5F3-0BA141D79AE6}" type="datetimeFigureOut">
              <a:rPr lang="sv-SE"/>
              <a:pPr>
                <a:defRPr/>
              </a:pPr>
              <a:t>2013-06-17</a:t>
            </a:fld>
            <a:endParaRPr lang="sv-SE"/>
          </a:p>
        </p:txBody>
      </p:sp>
      <p:sp>
        <p:nvSpPr>
          <p:cNvPr id="79881" name="Rectangle 9"/>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200"/>
            </a:lvl1pPr>
          </a:lstStyle>
          <a:p>
            <a:pPr>
              <a:defRPr/>
            </a:pPr>
            <a:endParaRPr lang="sv-SE"/>
          </a:p>
        </p:txBody>
      </p:sp>
      <p:sp>
        <p:nvSpPr>
          <p:cNvPr id="79882" name="Rectangle 10"/>
          <p:cNvSpPr>
            <a:spLocks noGrp="1" noChangeArrowheads="1"/>
          </p:cNvSpPr>
          <p:nvPr>
            <p:ph type="sldNum" sz="quarter" idx="4"/>
          </p:nvPr>
        </p:nvSpPr>
        <p:spPr bwMode="auto">
          <a:xfrm>
            <a:off x="6553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BA02CB49-F0CC-41BC-8FE1-AB0E3F1E4FA7}" type="slidenum">
              <a:rPr lang="sv-SE"/>
              <a:pPr>
                <a:defRPr/>
              </a:pPr>
              <a:t>‹#›</a:t>
            </a:fld>
            <a:endParaRPr lang="sv-SE"/>
          </a:p>
        </p:txBody>
      </p:sp>
    </p:spTree>
  </p:cSld>
  <p:clrMap bg1="lt1" tx1="dk1" bg2="lt2" tx2="dk2" accent1="accent1" accent2="accent2" accent3="accent3" accent4="accent4" accent5="accent5" accent6="accent6" hlink="hlink" folHlink="folHlink"/>
  <p:sldLayoutIdLst>
    <p:sldLayoutId id="2147483680" r:id="rId1"/>
    <p:sldLayoutId id="2147483679" r:id="rId2"/>
    <p:sldLayoutId id="2147483678" r:id="rId3"/>
    <p:sldLayoutId id="2147483677" r:id="rId4"/>
    <p:sldLayoutId id="2147483676" r:id="rId5"/>
    <p:sldLayoutId id="2147483675" r:id="rId6"/>
    <p:sldLayoutId id="2147483674" r:id="rId7"/>
    <p:sldLayoutId id="2147483673" r:id="rId8"/>
    <p:sldLayoutId id="2147483672" r:id="rId9"/>
    <p:sldLayoutId id="2147483671" r:id="rId10"/>
    <p:sldLayoutId id="2147483670" r:id="rId11"/>
  </p:sldLayoutIdLst>
  <p:transition spd="med">
    <p:fade/>
  </p:transition>
  <p:timing>
    <p:tnLst>
      <p:par>
        <p:cTn id="1" dur="indefinite" restart="never" nodeType="tmRoot"/>
      </p:par>
    </p:tnLst>
  </p:timing>
  <p:txStyles>
    <p:titleStyle>
      <a:lvl1pPr algn="l" rtl="0" eaLnBrk="0" fontAlgn="base" hangingPunct="0">
        <a:spcBef>
          <a:spcPct val="0"/>
        </a:spcBef>
        <a:spcAft>
          <a:spcPct val="0"/>
        </a:spcAft>
        <a:defRPr sz="3600">
          <a:solidFill>
            <a:schemeClr val="tx2"/>
          </a:solidFill>
          <a:latin typeface="+mj-lt"/>
          <a:ea typeface="+mj-ea"/>
          <a:cs typeface="+mj-cs"/>
        </a:defRPr>
      </a:lvl1pPr>
      <a:lvl2pPr algn="l" rtl="0" eaLnBrk="0" fontAlgn="base" hangingPunct="0">
        <a:spcBef>
          <a:spcPct val="0"/>
        </a:spcBef>
        <a:spcAft>
          <a:spcPct val="0"/>
        </a:spcAft>
        <a:defRPr sz="3600">
          <a:solidFill>
            <a:schemeClr val="tx2"/>
          </a:solidFill>
          <a:latin typeface="Arial" charset="0"/>
          <a:cs typeface="Arial" charset="0"/>
        </a:defRPr>
      </a:lvl2pPr>
      <a:lvl3pPr algn="l" rtl="0" eaLnBrk="0" fontAlgn="base" hangingPunct="0">
        <a:spcBef>
          <a:spcPct val="0"/>
        </a:spcBef>
        <a:spcAft>
          <a:spcPct val="0"/>
        </a:spcAft>
        <a:defRPr sz="3600">
          <a:solidFill>
            <a:schemeClr val="tx2"/>
          </a:solidFill>
          <a:latin typeface="Arial" charset="0"/>
          <a:cs typeface="Arial" charset="0"/>
        </a:defRPr>
      </a:lvl3pPr>
      <a:lvl4pPr algn="l" rtl="0" eaLnBrk="0" fontAlgn="base" hangingPunct="0">
        <a:spcBef>
          <a:spcPct val="0"/>
        </a:spcBef>
        <a:spcAft>
          <a:spcPct val="0"/>
        </a:spcAft>
        <a:defRPr sz="3600">
          <a:solidFill>
            <a:schemeClr val="tx2"/>
          </a:solidFill>
          <a:latin typeface="Arial" charset="0"/>
          <a:cs typeface="Arial" charset="0"/>
        </a:defRPr>
      </a:lvl4pPr>
      <a:lvl5pPr algn="l" rtl="0" eaLnBrk="0" fontAlgn="base" hangingPunct="0">
        <a:spcBef>
          <a:spcPct val="0"/>
        </a:spcBef>
        <a:spcAft>
          <a:spcPct val="0"/>
        </a:spcAft>
        <a:defRPr sz="3600">
          <a:solidFill>
            <a:schemeClr val="tx2"/>
          </a:solidFill>
          <a:latin typeface="Arial" charset="0"/>
          <a:cs typeface="Arial" charset="0"/>
        </a:defRPr>
      </a:lvl5pPr>
      <a:lvl6pPr marL="457200" algn="l" rtl="0" fontAlgn="base">
        <a:spcBef>
          <a:spcPct val="0"/>
        </a:spcBef>
        <a:spcAft>
          <a:spcPct val="0"/>
        </a:spcAft>
        <a:defRPr sz="3600">
          <a:solidFill>
            <a:schemeClr val="tx2"/>
          </a:solidFill>
          <a:latin typeface="Arial" charset="0"/>
          <a:cs typeface="Arial" charset="0"/>
        </a:defRPr>
      </a:lvl6pPr>
      <a:lvl7pPr marL="914400" algn="l" rtl="0" fontAlgn="base">
        <a:spcBef>
          <a:spcPct val="0"/>
        </a:spcBef>
        <a:spcAft>
          <a:spcPct val="0"/>
        </a:spcAft>
        <a:defRPr sz="3600">
          <a:solidFill>
            <a:schemeClr val="tx2"/>
          </a:solidFill>
          <a:latin typeface="Arial" charset="0"/>
          <a:cs typeface="Arial" charset="0"/>
        </a:defRPr>
      </a:lvl7pPr>
      <a:lvl8pPr marL="1371600" algn="l" rtl="0" fontAlgn="base">
        <a:spcBef>
          <a:spcPct val="0"/>
        </a:spcBef>
        <a:spcAft>
          <a:spcPct val="0"/>
        </a:spcAft>
        <a:defRPr sz="3600">
          <a:solidFill>
            <a:schemeClr val="tx2"/>
          </a:solidFill>
          <a:latin typeface="Arial" charset="0"/>
          <a:cs typeface="Arial" charset="0"/>
        </a:defRPr>
      </a:lvl8pPr>
      <a:lvl9pPr marL="1828800" algn="l" rtl="0" fontAlgn="base">
        <a:spcBef>
          <a:spcPct val="0"/>
        </a:spcBef>
        <a:spcAft>
          <a:spcPct val="0"/>
        </a:spcAft>
        <a:defRPr sz="3600">
          <a:solidFill>
            <a:schemeClr val="tx2"/>
          </a:solidFill>
          <a:latin typeface="Arial" charset="0"/>
          <a:cs typeface="Arial" charset="0"/>
        </a:defRPr>
      </a:lvl9pPr>
    </p:titleStyle>
    <p:bodyStyle>
      <a:lvl1pPr marL="342900" indent="-342900" algn="l" rtl="0" eaLnBrk="0" fontAlgn="base" hangingPunct="0">
        <a:spcBef>
          <a:spcPct val="20000"/>
        </a:spcBef>
        <a:spcAft>
          <a:spcPct val="0"/>
        </a:spcAft>
        <a:buClr>
          <a:schemeClr val="tx2"/>
        </a:buClr>
        <a:buSzPct val="70000"/>
        <a:buFont typeface="Wingdings" pitchFamily="2" charset="2"/>
        <a:buChar char="¡"/>
        <a:defRPr sz="29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2"/>
        </a:buClr>
        <a:buSzPct val="70000"/>
        <a:buFont typeface="Wingdings" pitchFamily="2" charset="2"/>
        <a:buChar char="l"/>
        <a:defRPr sz="2500">
          <a:solidFill>
            <a:schemeClr val="tx1"/>
          </a:solidFill>
          <a:latin typeface="+mn-lt"/>
          <a:cs typeface="+mn-cs"/>
        </a:defRPr>
      </a:lvl2pPr>
      <a:lvl3pPr marL="1143000" indent="-228600" algn="l" rtl="0" eaLnBrk="0" fontAlgn="base" hangingPunct="0">
        <a:spcBef>
          <a:spcPct val="20000"/>
        </a:spcBef>
        <a:spcAft>
          <a:spcPct val="0"/>
        </a:spcAft>
        <a:buClr>
          <a:schemeClr val="tx2"/>
        </a:buClr>
        <a:buSzPct val="65000"/>
        <a:buFont typeface="Wingdings" pitchFamily="2" charset="2"/>
        <a:buChar char="¡"/>
        <a:defRPr sz="2200">
          <a:solidFill>
            <a:schemeClr val="tx1"/>
          </a:solidFill>
          <a:latin typeface="+mn-lt"/>
          <a:cs typeface="+mn-cs"/>
        </a:defRPr>
      </a:lvl3pPr>
      <a:lvl4pPr marL="1600200" indent="-228600" algn="l" rtl="0" eaLnBrk="0" fontAlgn="base" hangingPunct="0">
        <a:spcBef>
          <a:spcPct val="20000"/>
        </a:spcBef>
        <a:spcAft>
          <a:spcPct val="0"/>
        </a:spcAft>
        <a:buClr>
          <a:schemeClr val="accent2"/>
        </a:buClr>
        <a:buSzPct val="70000"/>
        <a:buFont typeface="Wingdings" pitchFamily="2" charset="2"/>
        <a:buChar char="l"/>
        <a:defRPr sz="1900">
          <a:solidFill>
            <a:schemeClr val="tx1"/>
          </a:solidFill>
          <a:latin typeface="+mn-lt"/>
          <a:cs typeface="+mn-cs"/>
        </a:defRPr>
      </a:lvl4pPr>
      <a:lvl5pPr marL="2057400" indent="-228600" algn="l" rtl="0" eaLnBrk="0" fontAlgn="base" hangingPunct="0">
        <a:spcBef>
          <a:spcPct val="20000"/>
        </a:spcBef>
        <a:spcAft>
          <a:spcPct val="0"/>
        </a:spcAft>
        <a:buClr>
          <a:schemeClr val="tx2"/>
        </a:buClr>
        <a:buSzPct val="60000"/>
        <a:buFont typeface="Wingdings" pitchFamily="2" charset="2"/>
        <a:buChar char="¡"/>
        <a:defRPr sz="1900">
          <a:solidFill>
            <a:schemeClr val="tx1"/>
          </a:solidFill>
          <a:latin typeface="+mn-lt"/>
          <a:cs typeface="+mn-cs"/>
        </a:defRPr>
      </a:lvl5pPr>
      <a:lvl6pPr marL="2514600" indent="-228600" algn="l" rtl="0" fontAlgn="base">
        <a:spcBef>
          <a:spcPct val="20000"/>
        </a:spcBef>
        <a:spcAft>
          <a:spcPct val="0"/>
        </a:spcAft>
        <a:buClr>
          <a:schemeClr val="tx2"/>
        </a:buClr>
        <a:buSzPct val="60000"/>
        <a:buFont typeface="Wingdings" pitchFamily="2" charset="2"/>
        <a:buChar char="¡"/>
        <a:defRPr sz="1900">
          <a:solidFill>
            <a:schemeClr val="tx1"/>
          </a:solidFill>
          <a:latin typeface="+mn-lt"/>
          <a:cs typeface="+mn-cs"/>
        </a:defRPr>
      </a:lvl6pPr>
      <a:lvl7pPr marL="2971800" indent="-228600" algn="l" rtl="0" fontAlgn="base">
        <a:spcBef>
          <a:spcPct val="20000"/>
        </a:spcBef>
        <a:spcAft>
          <a:spcPct val="0"/>
        </a:spcAft>
        <a:buClr>
          <a:schemeClr val="tx2"/>
        </a:buClr>
        <a:buSzPct val="60000"/>
        <a:buFont typeface="Wingdings" pitchFamily="2" charset="2"/>
        <a:buChar char="¡"/>
        <a:defRPr sz="1900">
          <a:solidFill>
            <a:schemeClr val="tx1"/>
          </a:solidFill>
          <a:latin typeface="+mn-lt"/>
          <a:cs typeface="+mn-cs"/>
        </a:defRPr>
      </a:lvl7pPr>
      <a:lvl8pPr marL="3429000" indent="-228600" algn="l" rtl="0" fontAlgn="base">
        <a:spcBef>
          <a:spcPct val="20000"/>
        </a:spcBef>
        <a:spcAft>
          <a:spcPct val="0"/>
        </a:spcAft>
        <a:buClr>
          <a:schemeClr val="tx2"/>
        </a:buClr>
        <a:buSzPct val="60000"/>
        <a:buFont typeface="Wingdings" pitchFamily="2" charset="2"/>
        <a:buChar char="¡"/>
        <a:defRPr sz="1900">
          <a:solidFill>
            <a:schemeClr val="tx1"/>
          </a:solidFill>
          <a:latin typeface="+mn-lt"/>
          <a:cs typeface="+mn-cs"/>
        </a:defRPr>
      </a:lvl8pPr>
      <a:lvl9pPr marL="3886200" indent="-228600" algn="l" rtl="0" fontAlgn="base">
        <a:spcBef>
          <a:spcPct val="20000"/>
        </a:spcBef>
        <a:spcAft>
          <a:spcPct val="0"/>
        </a:spcAft>
        <a:buClr>
          <a:schemeClr val="tx2"/>
        </a:buClr>
        <a:buSzPct val="60000"/>
        <a:buFont typeface="Wingdings" pitchFamily="2" charset="2"/>
        <a:buChar char="¡"/>
        <a:defRPr sz="1900">
          <a:solidFill>
            <a:schemeClr val="tx1"/>
          </a:solidFill>
          <a:latin typeface="+mn-lt"/>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Layout" Target="../slideLayouts/slideLayout7.xml"/><Relationship Id="rId1" Type="http://schemas.openxmlformats.org/officeDocument/2006/relationships/vmlDrawing" Target="../drawings/vmlDrawing1.vml"/><Relationship Id="rId5" Type="http://schemas.openxmlformats.org/officeDocument/2006/relationships/image" Target="../media/image3.wmf"/><Relationship Id="rId4" Type="http://schemas.openxmlformats.org/officeDocument/2006/relationships/oleObject" Target="../embeddings/oleObject1.bin"/></Relationships>
</file>

<file path=ppt/slides/_rels/slide1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Layout" Target="../slideLayouts/slideLayout7.xml"/><Relationship Id="rId1" Type="http://schemas.openxmlformats.org/officeDocument/2006/relationships/vmlDrawing" Target="../drawings/vmlDrawing2.vml"/><Relationship Id="rId5" Type="http://schemas.openxmlformats.org/officeDocument/2006/relationships/image" Target="../media/image3.wmf"/><Relationship Id="rId4" Type="http://schemas.openxmlformats.org/officeDocument/2006/relationships/oleObject" Target="../embeddings/oleObject2.bin"/></Relationships>
</file>

<file path=ppt/slides/_rels/slide1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Layout" Target="../slideLayouts/slideLayout7.xml"/><Relationship Id="rId1" Type="http://schemas.openxmlformats.org/officeDocument/2006/relationships/vmlDrawing" Target="../drawings/vmlDrawing3.vml"/><Relationship Id="rId5" Type="http://schemas.openxmlformats.org/officeDocument/2006/relationships/image" Target="../media/image3.wmf"/><Relationship Id="rId4" Type="http://schemas.openxmlformats.org/officeDocument/2006/relationships/oleObject" Target="../embeddings/oleObject3.bin"/></Relationships>
</file>

<file path=ppt/slides/_rels/slide18.xml.rels><?xml version="1.0" encoding="UTF-8" standalone="yes"?>
<Relationships xmlns="http://schemas.openxmlformats.org/package/2006/relationships"><Relationship Id="rId8" Type="http://schemas.openxmlformats.org/officeDocument/2006/relationships/oleObject" Target="../embeddings/oleObject6.bin"/><Relationship Id="rId3" Type="http://schemas.openxmlformats.org/officeDocument/2006/relationships/image" Target="../media/image1.png"/><Relationship Id="rId7" Type="http://schemas.openxmlformats.org/officeDocument/2006/relationships/image" Target="../media/image4.wmf"/><Relationship Id="rId2" Type="http://schemas.openxmlformats.org/officeDocument/2006/relationships/slideLayout" Target="../slideLayouts/slideLayout7.xml"/><Relationship Id="rId1" Type="http://schemas.openxmlformats.org/officeDocument/2006/relationships/vmlDrawing" Target="../drawings/vmlDrawing4.vml"/><Relationship Id="rId6" Type="http://schemas.openxmlformats.org/officeDocument/2006/relationships/oleObject" Target="../embeddings/oleObject5.bin"/><Relationship Id="rId5" Type="http://schemas.openxmlformats.org/officeDocument/2006/relationships/image" Target="../media/image3.wmf"/><Relationship Id="rId10" Type="http://schemas.openxmlformats.org/officeDocument/2006/relationships/image" Target="../media/image5.wmf"/><Relationship Id="rId4" Type="http://schemas.openxmlformats.org/officeDocument/2006/relationships/oleObject" Target="../embeddings/oleObject4.bin"/><Relationship Id="rId9" Type="http://schemas.openxmlformats.org/officeDocument/2006/relationships/oleObject" Target="../embeddings/oleObject7.bin"/></Relationships>
</file>

<file path=ppt/slides/_rels/slide19.xml.rels><?xml version="1.0" encoding="UTF-8" standalone="yes"?>
<Relationships xmlns="http://schemas.openxmlformats.org/package/2006/relationships"><Relationship Id="rId8" Type="http://schemas.openxmlformats.org/officeDocument/2006/relationships/oleObject" Target="../embeddings/oleObject10.bin"/><Relationship Id="rId3" Type="http://schemas.openxmlformats.org/officeDocument/2006/relationships/image" Target="../media/image1.png"/><Relationship Id="rId7" Type="http://schemas.openxmlformats.org/officeDocument/2006/relationships/image" Target="../media/image4.wmf"/><Relationship Id="rId2" Type="http://schemas.openxmlformats.org/officeDocument/2006/relationships/slideLayout" Target="../slideLayouts/slideLayout7.xml"/><Relationship Id="rId1" Type="http://schemas.openxmlformats.org/officeDocument/2006/relationships/vmlDrawing" Target="../drawings/vmlDrawing5.vml"/><Relationship Id="rId6" Type="http://schemas.openxmlformats.org/officeDocument/2006/relationships/oleObject" Target="../embeddings/oleObject9.bin"/><Relationship Id="rId5" Type="http://schemas.openxmlformats.org/officeDocument/2006/relationships/image" Target="../media/image3.wmf"/><Relationship Id="rId10" Type="http://schemas.openxmlformats.org/officeDocument/2006/relationships/image" Target="../media/image5.wmf"/><Relationship Id="rId4" Type="http://schemas.openxmlformats.org/officeDocument/2006/relationships/oleObject" Target="../embeddings/oleObject8.bin"/><Relationship Id="rId9" Type="http://schemas.openxmlformats.org/officeDocument/2006/relationships/oleObject" Target="../embeddings/oleObject11.bin"/></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8" Type="http://schemas.openxmlformats.org/officeDocument/2006/relationships/oleObject" Target="../embeddings/oleObject14.bin"/><Relationship Id="rId3" Type="http://schemas.openxmlformats.org/officeDocument/2006/relationships/image" Target="../media/image1.png"/><Relationship Id="rId7" Type="http://schemas.openxmlformats.org/officeDocument/2006/relationships/image" Target="../media/image4.wmf"/><Relationship Id="rId2" Type="http://schemas.openxmlformats.org/officeDocument/2006/relationships/slideLayout" Target="../slideLayouts/slideLayout7.xml"/><Relationship Id="rId1" Type="http://schemas.openxmlformats.org/officeDocument/2006/relationships/vmlDrawing" Target="../drawings/vmlDrawing6.vml"/><Relationship Id="rId6" Type="http://schemas.openxmlformats.org/officeDocument/2006/relationships/oleObject" Target="../embeddings/oleObject13.bin"/><Relationship Id="rId5" Type="http://schemas.openxmlformats.org/officeDocument/2006/relationships/image" Target="../media/image3.wmf"/><Relationship Id="rId10" Type="http://schemas.openxmlformats.org/officeDocument/2006/relationships/image" Target="../media/image5.wmf"/><Relationship Id="rId4" Type="http://schemas.openxmlformats.org/officeDocument/2006/relationships/oleObject" Target="../embeddings/oleObject12.bin"/><Relationship Id="rId9" Type="http://schemas.openxmlformats.org/officeDocument/2006/relationships/oleObject" Target="../embeddings/oleObject15.bin"/></Relationships>
</file>

<file path=ppt/slides/_rels/slide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mailto:ingrid.h.malmberg@lund.se" TargetMode="Externa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4337" name="Rectangle 2"/>
          <p:cNvSpPr>
            <a:spLocks noGrp="1" noChangeArrowheads="1"/>
          </p:cNvSpPr>
          <p:nvPr>
            <p:ph type="title" idx="4294967295"/>
          </p:nvPr>
        </p:nvSpPr>
        <p:spPr>
          <a:xfrm>
            <a:off x="971550" y="1196975"/>
            <a:ext cx="7777163" cy="4103688"/>
          </a:xfrm>
        </p:spPr>
        <p:txBody>
          <a:bodyPr anchor="ctr"/>
          <a:lstStyle/>
          <a:p>
            <a:pPr eaLnBrk="1" hangingPunct="1"/>
            <a:r>
              <a:rPr lang="sv-SE" sz="4400" smtClean="0"/>
              <a:t>Vad kan (eller inte kan) elever som börjar på gymnasieskolans yrkes- eller introduktionsprogram?</a:t>
            </a:r>
          </a:p>
        </p:txBody>
      </p:sp>
      <p:sp>
        <p:nvSpPr>
          <p:cNvPr id="14338" name="Text Box 6"/>
          <p:cNvSpPr txBox="1">
            <a:spLocks noChangeArrowheads="1"/>
          </p:cNvSpPr>
          <p:nvPr/>
        </p:nvSpPr>
        <p:spPr bwMode="auto">
          <a:xfrm>
            <a:off x="3059113" y="5876925"/>
            <a:ext cx="4667250" cy="641350"/>
          </a:xfrm>
          <a:prstGeom prst="rect">
            <a:avLst/>
          </a:prstGeom>
          <a:noFill/>
          <a:ln w="9525">
            <a:noFill/>
            <a:miter lim="800000"/>
            <a:headEnd/>
            <a:tailEnd/>
          </a:ln>
        </p:spPr>
        <p:txBody>
          <a:bodyPr>
            <a:spAutoFit/>
          </a:bodyPr>
          <a:lstStyle/>
          <a:p>
            <a:r>
              <a:rPr lang="sv-SE">
                <a:latin typeface="Times New Roman" pitchFamily="18" charset="0"/>
              </a:rPr>
              <a:t>Ingrid Malmberg, Gymnasieskolan Vipan i Lund</a:t>
            </a:r>
          </a:p>
          <a:p>
            <a:r>
              <a:rPr lang="sv-SE">
                <a:latin typeface="Times New Roman" pitchFamily="18" charset="0"/>
              </a:rPr>
              <a:t>SMaLs sommarkurs i Mullsjö juni 2013</a:t>
            </a:r>
          </a:p>
        </p:txBody>
      </p:sp>
      <p:pic>
        <p:nvPicPr>
          <p:cNvPr id="14339" name="Picture 8" descr="NYLOGO"/>
          <p:cNvPicPr>
            <a:picLocks noChangeAspect="1" noChangeArrowheads="1"/>
          </p:cNvPicPr>
          <p:nvPr/>
        </p:nvPicPr>
        <p:blipFill>
          <a:blip r:embed="rId2"/>
          <a:srcRect/>
          <a:stretch>
            <a:fillRect/>
          </a:stretch>
        </p:blipFill>
        <p:spPr bwMode="auto">
          <a:xfrm>
            <a:off x="7956550" y="5734050"/>
            <a:ext cx="936625" cy="925513"/>
          </a:xfrm>
          <a:prstGeom prst="rect">
            <a:avLst/>
          </a:prstGeom>
          <a:noFill/>
          <a:ln w="9525">
            <a:noFill/>
            <a:miter lim="800000"/>
            <a:headEnd/>
            <a:tailEnd/>
          </a:ln>
        </p:spPr>
      </p:pic>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9" presetClass="entr" presetSubtype="0" fill="hold" grpId="0" nodeType="withEffect">
                                  <p:stCondLst>
                                    <p:cond delay="0"/>
                                  </p:stCondLst>
                                  <p:childTnLst>
                                    <p:set>
                                      <p:cBhvr>
                                        <p:cTn id="6" dur="1" fill="hold">
                                          <p:stCondLst>
                                            <p:cond delay="0"/>
                                          </p:stCondLst>
                                        </p:cTn>
                                        <p:tgtEl>
                                          <p:spTgt spid="14337"/>
                                        </p:tgtEl>
                                        <p:attrNameLst>
                                          <p:attrName>style.visibility</p:attrName>
                                        </p:attrNameLst>
                                      </p:cBhvr>
                                      <p:to>
                                        <p:strVal val="visible"/>
                                      </p:to>
                                    </p:set>
                                    <p:anim calcmode="lin" valueType="num">
                                      <p:cBhvr>
                                        <p:cTn id="7" dur="1000" fill="hold"/>
                                        <p:tgtEl>
                                          <p:spTgt spid="14337"/>
                                        </p:tgtEl>
                                        <p:attrNameLst>
                                          <p:attrName>ppt_x</p:attrName>
                                        </p:attrNameLst>
                                      </p:cBhvr>
                                      <p:tavLst>
                                        <p:tav tm="0">
                                          <p:val>
                                            <p:strVal val="#ppt_x-.2"/>
                                          </p:val>
                                        </p:tav>
                                        <p:tav tm="100000">
                                          <p:val>
                                            <p:strVal val="#ppt_x"/>
                                          </p:val>
                                        </p:tav>
                                      </p:tavLst>
                                    </p:anim>
                                    <p:anim calcmode="lin" valueType="num">
                                      <p:cBhvr>
                                        <p:cTn id="8" dur="1000" fill="hold"/>
                                        <p:tgtEl>
                                          <p:spTgt spid="14337"/>
                                        </p:tgtEl>
                                        <p:attrNameLst>
                                          <p:attrName>ppt_y</p:attrName>
                                        </p:attrNameLst>
                                      </p:cBhvr>
                                      <p:tavLst>
                                        <p:tav tm="0">
                                          <p:val>
                                            <p:strVal val="#ppt_y"/>
                                          </p:val>
                                        </p:tav>
                                        <p:tav tm="100000">
                                          <p:val>
                                            <p:strVal val="#ppt_y"/>
                                          </p:val>
                                        </p:tav>
                                      </p:tavLst>
                                    </p:anim>
                                    <p:animEffect transition="in" filter="wipe(right)" prLst="gradientSize: 0.1">
                                      <p:cBhvr>
                                        <p:cTn id="9" dur="1000"/>
                                        <p:tgtEl>
                                          <p:spTgt spid="1433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37" grpId="0"/>
    </p:bldLst>
  </p:timing>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4690" name="Rectangle 2"/>
          <p:cNvSpPr>
            <a:spLocks noGrp="1" noChangeArrowheads="1"/>
          </p:cNvSpPr>
          <p:nvPr>
            <p:ph type="title" idx="4294967295"/>
          </p:nvPr>
        </p:nvSpPr>
        <p:spPr>
          <a:xfrm>
            <a:off x="754856" y="1843132"/>
            <a:ext cx="7561262" cy="4250164"/>
          </a:xfrm>
        </p:spPr>
        <p:txBody>
          <a:bodyPr anchor="ctr"/>
          <a:lstStyle/>
          <a:p>
            <a:pPr eaLnBrk="1" hangingPunct="1"/>
            <a:r>
              <a:rPr lang="sv-SE" sz="2800" dirty="0"/>
              <a:t>50 uppgifter – max 50 poäng</a:t>
            </a:r>
            <a:br>
              <a:rPr lang="sv-SE" sz="2800" dirty="0"/>
            </a:br>
            <a:r>
              <a:rPr lang="sv-SE" sz="2800" dirty="0" smtClean="0"/>
              <a:t/>
            </a:r>
            <a:br>
              <a:rPr lang="sv-SE" sz="2800" dirty="0" smtClean="0"/>
            </a:br>
            <a:r>
              <a:rPr lang="sv-SE" sz="2400" dirty="0"/>
              <a:t>40 poäng: Gräns för när elever på NV brukar behöva extra stöd.</a:t>
            </a:r>
            <a:br>
              <a:rPr lang="sv-SE" sz="2400" dirty="0"/>
            </a:br>
            <a:r>
              <a:rPr lang="sv-SE" sz="2400" dirty="0"/>
              <a:t/>
            </a:r>
            <a:br>
              <a:rPr lang="sv-SE" sz="2400" dirty="0"/>
            </a:br>
            <a:r>
              <a:rPr lang="sv-SE" sz="2400" dirty="0"/>
              <a:t>20 poäng: Gräns för när elever på yrkesprogram brukar behöva extra stöd.</a:t>
            </a:r>
            <a:br>
              <a:rPr lang="sv-SE" sz="2400" dirty="0"/>
            </a:br>
            <a:r>
              <a:rPr lang="sv-SE" sz="2400" dirty="0"/>
              <a:t/>
            </a:r>
            <a:br>
              <a:rPr lang="sv-SE" sz="2400" dirty="0"/>
            </a:br>
            <a:r>
              <a:rPr lang="sv-SE" sz="2400" dirty="0"/>
              <a:t>10 poäng: Gräns för när det brukar vara riktigt svårt att nå godkänt betyg i </a:t>
            </a:r>
            <a:r>
              <a:rPr lang="sv-SE" sz="2400" dirty="0" smtClean="0"/>
              <a:t>Ma1a (eller grundskole-G för elever på IM/IV).</a:t>
            </a:r>
            <a:endParaRPr lang="sv-SE" sz="2400" dirty="0" smtClean="0"/>
          </a:p>
        </p:txBody>
      </p:sp>
      <p:sp>
        <p:nvSpPr>
          <p:cNvPr id="19458" name="Text Box 5"/>
          <p:cNvSpPr txBox="1">
            <a:spLocks noChangeArrowheads="1"/>
          </p:cNvSpPr>
          <p:nvPr/>
        </p:nvSpPr>
        <p:spPr bwMode="auto">
          <a:xfrm>
            <a:off x="2051050" y="908050"/>
            <a:ext cx="4968875" cy="579438"/>
          </a:xfrm>
          <a:prstGeom prst="rect">
            <a:avLst/>
          </a:prstGeom>
          <a:noFill/>
          <a:ln w="9525">
            <a:noFill/>
            <a:miter lim="800000"/>
            <a:headEnd/>
            <a:tailEnd/>
          </a:ln>
        </p:spPr>
        <p:txBody>
          <a:bodyPr>
            <a:spAutoFit/>
          </a:bodyPr>
          <a:lstStyle/>
          <a:p>
            <a:pPr algn="ctr"/>
            <a:r>
              <a:rPr lang="sv-SE" sz="3200"/>
              <a:t>Diagnos vid skolstart </a:t>
            </a: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9" presetClass="entr" presetSubtype="0" fill="hold" grpId="0" nodeType="withEffect">
                                  <p:stCondLst>
                                    <p:cond delay="0"/>
                                  </p:stCondLst>
                                  <p:childTnLst>
                                    <p:set>
                                      <p:cBhvr>
                                        <p:cTn id="6" dur="1" fill="hold">
                                          <p:stCondLst>
                                            <p:cond delay="0"/>
                                          </p:stCondLst>
                                        </p:cTn>
                                        <p:tgtEl>
                                          <p:spTgt spid="114690"/>
                                        </p:tgtEl>
                                        <p:attrNameLst>
                                          <p:attrName>style.visibility</p:attrName>
                                        </p:attrNameLst>
                                      </p:cBhvr>
                                      <p:to>
                                        <p:strVal val="visible"/>
                                      </p:to>
                                    </p:set>
                                    <p:anim calcmode="lin" valueType="num">
                                      <p:cBhvr>
                                        <p:cTn id="7" dur="1000" fill="hold"/>
                                        <p:tgtEl>
                                          <p:spTgt spid="114690"/>
                                        </p:tgtEl>
                                        <p:attrNameLst>
                                          <p:attrName>ppt_x</p:attrName>
                                        </p:attrNameLst>
                                      </p:cBhvr>
                                      <p:tavLst>
                                        <p:tav tm="0">
                                          <p:val>
                                            <p:strVal val="#ppt_x-.2"/>
                                          </p:val>
                                        </p:tav>
                                        <p:tav tm="100000">
                                          <p:val>
                                            <p:strVal val="#ppt_x"/>
                                          </p:val>
                                        </p:tav>
                                      </p:tavLst>
                                    </p:anim>
                                    <p:anim calcmode="lin" valueType="num">
                                      <p:cBhvr>
                                        <p:cTn id="8" dur="1000" fill="hold"/>
                                        <p:tgtEl>
                                          <p:spTgt spid="114690"/>
                                        </p:tgtEl>
                                        <p:attrNameLst>
                                          <p:attrName>ppt_y</p:attrName>
                                        </p:attrNameLst>
                                      </p:cBhvr>
                                      <p:tavLst>
                                        <p:tav tm="0">
                                          <p:val>
                                            <p:strVal val="#ppt_y"/>
                                          </p:val>
                                        </p:tav>
                                        <p:tav tm="100000">
                                          <p:val>
                                            <p:strVal val="#ppt_y"/>
                                          </p:val>
                                        </p:tav>
                                      </p:tavLst>
                                    </p:anim>
                                    <p:animEffect transition="in" filter="wipe(right)" prLst="gradientSize: 0.1">
                                      <p:cBhvr>
                                        <p:cTn id="9" dur="1000"/>
                                        <p:tgtEl>
                                          <p:spTgt spid="11469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4690" grpId="0"/>
    </p:bld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5714" name="Rectangle 2"/>
          <p:cNvSpPr>
            <a:spLocks noGrp="1" noChangeArrowheads="1"/>
          </p:cNvSpPr>
          <p:nvPr>
            <p:ph type="title" idx="4294967295"/>
          </p:nvPr>
        </p:nvSpPr>
        <p:spPr>
          <a:xfrm>
            <a:off x="827088" y="1557338"/>
            <a:ext cx="8066087" cy="4679950"/>
          </a:xfrm>
        </p:spPr>
        <p:txBody>
          <a:bodyPr anchor="ctr"/>
          <a:lstStyle/>
          <a:p>
            <a:pPr eaLnBrk="1" hangingPunct="1"/>
            <a:r>
              <a:rPr lang="sv-SE" sz="2000" dirty="0" smtClean="0"/>
              <a:t>Siffrorna grundar sig på ett litet antal elever (35) på IM- och IV-programmen.</a:t>
            </a:r>
            <a:r>
              <a:rPr lang="sv-SE" sz="2800" dirty="0"/>
              <a:t/>
            </a:r>
            <a:br>
              <a:rPr lang="sv-SE" sz="2800" dirty="0"/>
            </a:br>
            <a:r>
              <a:rPr lang="sv-SE" sz="2800" dirty="0" smtClean="0"/>
              <a:t>1. </a:t>
            </a:r>
            <a:r>
              <a:rPr lang="sv-SE" sz="3200" b="1" dirty="0" smtClean="0"/>
              <a:t>Beräkna </a:t>
            </a:r>
            <a:r>
              <a:rPr lang="sv-SE" sz="3200" b="1" dirty="0" smtClean="0"/>
              <a:t>765 + 437</a:t>
            </a:r>
            <a:r>
              <a:rPr lang="sv-SE" sz="1800" dirty="0" smtClean="0"/>
              <a:t/>
            </a:r>
            <a:br>
              <a:rPr lang="sv-SE" sz="1800" dirty="0" smtClean="0"/>
            </a:br>
            <a:r>
              <a:rPr lang="sv-SE" sz="2800" dirty="0" smtClean="0"/>
              <a:t>80 </a:t>
            </a:r>
            <a:r>
              <a:rPr lang="sv-SE" sz="2800" dirty="0" smtClean="0"/>
              <a:t>% av eleverna svarade rätt  och 20 % svarade </a:t>
            </a:r>
            <a:r>
              <a:rPr lang="sv-SE" sz="2800" dirty="0" smtClean="0"/>
              <a:t>fel.</a:t>
            </a:r>
            <a:br>
              <a:rPr lang="sv-SE" sz="2800" dirty="0" smtClean="0"/>
            </a:br>
            <a:r>
              <a:rPr lang="sv-SE" sz="2800" dirty="0" smtClean="0"/>
              <a:t/>
            </a:r>
            <a:br>
              <a:rPr lang="sv-SE" sz="2800" dirty="0" smtClean="0"/>
            </a:br>
            <a:r>
              <a:rPr lang="sv-SE" sz="2000" dirty="0" smtClean="0">
                <a:solidFill>
                  <a:srgbClr val="FF0000"/>
                </a:solidFill>
              </a:rPr>
              <a:t>Men varför klarar så få följande uppgift? </a:t>
            </a:r>
            <a:r>
              <a:rPr lang="sv-SE" sz="2000" dirty="0" smtClean="0">
                <a:solidFill>
                  <a:srgbClr val="FF0000"/>
                </a:solidFill>
              </a:rPr>
              <a:t>Dåligt inlärda skriftliga metoder eller avsaknad av huvudräkningsstrategi?</a:t>
            </a:r>
            <a:r>
              <a:rPr lang="sv-SE" sz="2400" dirty="0" smtClean="0">
                <a:solidFill>
                  <a:srgbClr val="FF0000"/>
                </a:solidFill>
              </a:rPr>
              <a:t/>
            </a:r>
            <a:br>
              <a:rPr lang="sv-SE" sz="2400" dirty="0" smtClean="0">
                <a:solidFill>
                  <a:srgbClr val="FF0000"/>
                </a:solidFill>
              </a:rPr>
            </a:br>
            <a:r>
              <a:rPr lang="sv-SE" sz="2400" dirty="0" smtClean="0">
                <a:solidFill>
                  <a:srgbClr val="FF0000"/>
                </a:solidFill>
              </a:rPr>
              <a:t/>
            </a:r>
            <a:br>
              <a:rPr lang="sv-SE" sz="2400" dirty="0" smtClean="0">
                <a:solidFill>
                  <a:srgbClr val="FF0000"/>
                </a:solidFill>
              </a:rPr>
            </a:br>
            <a:r>
              <a:rPr lang="sv-SE" sz="2400" dirty="0" smtClean="0">
                <a:solidFill>
                  <a:srgbClr val="FF0000"/>
                </a:solidFill>
              </a:rPr>
              <a:t>2. </a:t>
            </a:r>
            <a:r>
              <a:rPr lang="sv-SE" sz="2400" b="1" dirty="0" smtClean="0">
                <a:solidFill>
                  <a:srgbClr val="FF0000"/>
                </a:solidFill>
              </a:rPr>
              <a:t>Beräkna 2083 - 496</a:t>
            </a:r>
            <a:r>
              <a:rPr lang="sv-SE" sz="2400" dirty="0">
                <a:solidFill>
                  <a:srgbClr val="FF0000"/>
                </a:solidFill>
              </a:rPr>
              <a:t/>
            </a:r>
            <a:br>
              <a:rPr lang="sv-SE" sz="2400" dirty="0">
                <a:solidFill>
                  <a:srgbClr val="FF0000"/>
                </a:solidFill>
              </a:rPr>
            </a:br>
            <a:r>
              <a:rPr lang="sv-SE" sz="2400" dirty="0" smtClean="0">
                <a:solidFill>
                  <a:srgbClr val="FF0000"/>
                </a:solidFill>
              </a:rPr>
              <a:t>46 </a:t>
            </a:r>
            <a:r>
              <a:rPr lang="sv-SE" sz="2400" dirty="0">
                <a:solidFill>
                  <a:srgbClr val="FF0000"/>
                </a:solidFill>
              </a:rPr>
              <a:t>% av eleverna svarade rätt  och </a:t>
            </a:r>
            <a:r>
              <a:rPr lang="sv-SE" sz="2400" dirty="0" smtClean="0">
                <a:solidFill>
                  <a:srgbClr val="FF0000"/>
                </a:solidFill>
              </a:rPr>
              <a:t>46 </a:t>
            </a:r>
            <a:r>
              <a:rPr lang="sv-SE" sz="2400" dirty="0">
                <a:solidFill>
                  <a:srgbClr val="FF0000"/>
                </a:solidFill>
              </a:rPr>
              <a:t>% svarade </a:t>
            </a:r>
            <a:r>
              <a:rPr lang="sv-SE" sz="2400" dirty="0" smtClean="0">
                <a:solidFill>
                  <a:srgbClr val="FF0000"/>
                </a:solidFill>
              </a:rPr>
              <a:t>fel</a:t>
            </a:r>
            <a:endParaRPr lang="sv-SE" sz="2800" dirty="0" smtClean="0">
              <a:solidFill>
                <a:srgbClr val="FF0000"/>
              </a:solidFill>
            </a:endParaRPr>
          </a:p>
        </p:txBody>
      </p:sp>
      <p:sp>
        <p:nvSpPr>
          <p:cNvPr id="20482" name="Text Box 3"/>
          <p:cNvSpPr txBox="1">
            <a:spLocks noChangeArrowheads="1"/>
          </p:cNvSpPr>
          <p:nvPr/>
        </p:nvSpPr>
        <p:spPr bwMode="auto">
          <a:xfrm>
            <a:off x="3059113" y="6237288"/>
            <a:ext cx="4667250" cy="366712"/>
          </a:xfrm>
          <a:prstGeom prst="rect">
            <a:avLst/>
          </a:prstGeom>
          <a:noFill/>
          <a:ln w="9525">
            <a:noFill/>
            <a:miter lim="800000"/>
            <a:headEnd/>
            <a:tailEnd/>
          </a:ln>
        </p:spPr>
        <p:txBody>
          <a:bodyPr wrap="none">
            <a:spAutoFit/>
          </a:bodyPr>
          <a:lstStyle/>
          <a:p>
            <a:r>
              <a:rPr lang="sv-SE">
                <a:latin typeface="Times New Roman" pitchFamily="18" charset="0"/>
              </a:rPr>
              <a:t>Ingrid Malmberg, Gymnasieskolan Vipan i Lund</a:t>
            </a:r>
          </a:p>
        </p:txBody>
      </p:sp>
      <p:pic>
        <p:nvPicPr>
          <p:cNvPr id="20483" name="Picture 4" descr="NYLOGO"/>
          <p:cNvPicPr>
            <a:picLocks noChangeAspect="1" noChangeArrowheads="1"/>
          </p:cNvPicPr>
          <p:nvPr/>
        </p:nvPicPr>
        <p:blipFill>
          <a:blip r:embed="rId2"/>
          <a:srcRect/>
          <a:stretch>
            <a:fillRect/>
          </a:stretch>
        </p:blipFill>
        <p:spPr bwMode="auto">
          <a:xfrm>
            <a:off x="8207375" y="5841341"/>
            <a:ext cx="936625" cy="925513"/>
          </a:xfrm>
          <a:prstGeom prst="rect">
            <a:avLst/>
          </a:prstGeom>
          <a:noFill/>
          <a:ln w="9525">
            <a:noFill/>
            <a:miter lim="800000"/>
            <a:headEnd/>
            <a:tailEnd/>
          </a:ln>
        </p:spPr>
      </p:pic>
      <p:sp>
        <p:nvSpPr>
          <p:cNvPr id="20484" name="Text Box 5"/>
          <p:cNvSpPr txBox="1">
            <a:spLocks noChangeArrowheads="1"/>
          </p:cNvSpPr>
          <p:nvPr/>
        </p:nvSpPr>
        <p:spPr bwMode="auto">
          <a:xfrm>
            <a:off x="755650" y="908050"/>
            <a:ext cx="7848600" cy="519113"/>
          </a:xfrm>
          <a:prstGeom prst="rect">
            <a:avLst/>
          </a:prstGeom>
          <a:noFill/>
          <a:ln w="9525">
            <a:noFill/>
            <a:miter lim="800000"/>
            <a:headEnd/>
            <a:tailEnd/>
          </a:ln>
        </p:spPr>
        <p:txBody>
          <a:bodyPr>
            <a:spAutoFit/>
          </a:bodyPr>
          <a:lstStyle/>
          <a:p>
            <a:pPr algn="ctr"/>
            <a:r>
              <a:rPr lang="sv-SE" sz="2800"/>
              <a:t>Diagnosuppgifter som många klarar</a:t>
            </a: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9" presetClass="entr" presetSubtype="0" fill="hold" grpId="0" nodeType="withEffect">
                                  <p:stCondLst>
                                    <p:cond delay="0"/>
                                  </p:stCondLst>
                                  <p:childTnLst>
                                    <p:set>
                                      <p:cBhvr>
                                        <p:cTn id="6" dur="1" fill="hold">
                                          <p:stCondLst>
                                            <p:cond delay="0"/>
                                          </p:stCondLst>
                                        </p:cTn>
                                        <p:tgtEl>
                                          <p:spTgt spid="115714"/>
                                        </p:tgtEl>
                                        <p:attrNameLst>
                                          <p:attrName>style.visibility</p:attrName>
                                        </p:attrNameLst>
                                      </p:cBhvr>
                                      <p:to>
                                        <p:strVal val="visible"/>
                                      </p:to>
                                    </p:set>
                                    <p:anim calcmode="lin" valueType="num">
                                      <p:cBhvr>
                                        <p:cTn id="7" dur="1000" fill="hold"/>
                                        <p:tgtEl>
                                          <p:spTgt spid="115714"/>
                                        </p:tgtEl>
                                        <p:attrNameLst>
                                          <p:attrName>ppt_x</p:attrName>
                                        </p:attrNameLst>
                                      </p:cBhvr>
                                      <p:tavLst>
                                        <p:tav tm="0">
                                          <p:val>
                                            <p:strVal val="#ppt_x-.2"/>
                                          </p:val>
                                        </p:tav>
                                        <p:tav tm="100000">
                                          <p:val>
                                            <p:strVal val="#ppt_x"/>
                                          </p:val>
                                        </p:tav>
                                      </p:tavLst>
                                    </p:anim>
                                    <p:anim calcmode="lin" valueType="num">
                                      <p:cBhvr>
                                        <p:cTn id="8" dur="1000" fill="hold"/>
                                        <p:tgtEl>
                                          <p:spTgt spid="115714"/>
                                        </p:tgtEl>
                                        <p:attrNameLst>
                                          <p:attrName>ppt_y</p:attrName>
                                        </p:attrNameLst>
                                      </p:cBhvr>
                                      <p:tavLst>
                                        <p:tav tm="0">
                                          <p:val>
                                            <p:strVal val="#ppt_y"/>
                                          </p:val>
                                        </p:tav>
                                        <p:tav tm="100000">
                                          <p:val>
                                            <p:strVal val="#ppt_y"/>
                                          </p:val>
                                        </p:tav>
                                      </p:tavLst>
                                    </p:anim>
                                    <p:animEffect transition="in" filter="wipe(right)" prLst="gradientSize: 0.1">
                                      <p:cBhvr>
                                        <p:cTn id="9" dur="1000"/>
                                        <p:tgtEl>
                                          <p:spTgt spid="1157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5714" grpId="0"/>
    </p:bldLst>
  </p:timing>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5714" name="Rectangle 2"/>
          <p:cNvSpPr>
            <a:spLocks noGrp="1" noChangeArrowheads="1"/>
          </p:cNvSpPr>
          <p:nvPr>
            <p:ph type="title" idx="4294967295"/>
          </p:nvPr>
        </p:nvSpPr>
        <p:spPr>
          <a:xfrm>
            <a:off x="827088" y="1557338"/>
            <a:ext cx="8066087" cy="4679950"/>
          </a:xfrm>
        </p:spPr>
        <p:txBody>
          <a:bodyPr anchor="ctr"/>
          <a:lstStyle/>
          <a:p>
            <a:pPr eaLnBrk="1" hangingPunct="1"/>
            <a:r>
              <a:rPr lang="sv-SE" sz="2800" dirty="0" smtClean="0"/>
              <a:t>12. 	I </a:t>
            </a:r>
            <a:r>
              <a:rPr lang="sv-SE" sz="2800" dirty="0" smtClean="0"/>
              <a:t>figuren nedan utgör cirkelarean 35 % av </a:t>
            </a:r>
            <a:r>
              <a:rPr lang="sv-SE" sz="2800" dirty="0" smtClean="0"/>
              <a:t>	rektangelarean</a:t>
            </a:r>
            <a:r>
              <a:rPr lang="sv-SE" sz="2800" dirty="0" smtClean="0"/>
              <a:t>. Hur många procent av </a:t>
            </a:r>
            <a:r>
              <a:rPr lang="sv-SE" sz="2800" dirty="0" smtClean="0"/>
              <a:t>	rektangelarean </a:t>
            </a:r>
            <a:r>
              <a:rPr lang="sv-SE" sz="2800" dirty="0" smtClean="0"/>
              <a:t>ligger utanför cirkeln?</a:t>
            </a:r>
            <a:br>
              <a:rPr lang="sv-SE" sz="2800" dirty="0" smtClean="0"/>
            </a:br>
            <a:r>
              <a:rPr lang="sv-SE" sz="1800" dirty="0" smtClean="0"/>
              <a:t/>
            </a:r>
            <a:br>
              <a:rPr lang="sv-SE" sz="1800" dirty="0" smtClean="0"/>
            </a:br>
            <a:r>
              <a:rPr lang="sv-SE" sz="1800" dirty="0" smtClean="0"/>
              <a:t/>
            </a:r>
            <a:br>
              <a:rPr lang="sv-SE" sz="1800" dirty="0" smtClean="0"/>
            </a:br>
            <a:r>
              <a:rPr lang="sv-SE" sz="1800" dirty="0"/>
              <a:t/>
            </a:r>
            <a:br>
              <a:rPr lang="sv-SE" sz="1800" dirty="0"/>
            </a:br>
            <a:r>
              <a:rPr lang="sv-SE" sz="1800" dirty="0" smtClean="0"/>
              <a:t/>
            </a:r>
            <a:br>
              <a:rPr lang="sv-SE" sz="1800" dirty="0" smtClean="0"/>
            </a:br>
            <a:r>
              <a:rPr lang="sv-SE" sz="1800" dirty="0"/>
              <a:t/>
            </a:r>
            <a:br>
              <a:rPr lang="sv-SE" sz="1800" dirty="0"/>
            </a:br>
            <a:r>
              <a:rPr lang="sv-SE" sz="1800" dirty="0" smtClean="0"/>
              <a:t/>
            </a:r>
            <a:br>
              <a:rPr lang="sv-SE" sz="1800" dirty="0" smtClean="0"/>
            </a:br>
            <a:r>
              <a:rPr lang="sv-SE" sz="1800" dirty="0"/>
              <a:t/>
            </a:r>
            <a:br>
              <a:rPr lang="sv-SE" sz="1800" dirty="0"/>
            </a:br>
            <a:r>
              <a:rPr lang="sv-SE" sz="1800" dirty="0" smtClean="0"/>
              <a:t/>
            </a:r>
            <a:br>
              <a:rPr lang="sv-SE" sz="1800" dirty="0" smtClean="0"/>
            </a:br>
            <a:r>
              <a:rPr lang="sv-SE" sz="1800" dirty="0" smtClean="0"/>
              <a:t>	</a:t>
            </a:r>
            <a:r>
              <a:rPr lang="sv-SE" sz="2800" dirty="0" smtClean="0"/>
              <a:t>80 </a:t>
            </a:r>
            <a:r>
              <a:rPr lang="sv-SE" sz="2800" dirty="0" smtClean="0"/>
              <a:t>% rätt.   11 % fel.    </a:t>
            </a:r>
          </a:p>
        </p:txBody>
      </p:sp>
      <p:sp>
        <p:nvSpPr>
          <p:cNvPr id="20482" name="Text Box 3"/>
          <p:cNvSpPr txBox="1">
            <a:spLocks noChangeArrowheads="1"/>
          </p:cNvSpPr>
          <p:nvPr/>
        </p:nvSpPr>
        <p:spPr bwMode="auto">
          <a:xfrm>
            <a:off x="3059113" y="6237288"/>
            <a:ext cx="4667250" cy="366712"/>
          </a:xfrm>
          <a:prstGeom prst="rect">
            <a:avLst/>
          </a:prstGeom>
          <a:noFill/>
          <a:ln w="9525">
            <a:noFill/>
            <a:miter lim="800000"/>
            <a:headEnd/>
            <a:tailEnd/>
          </a:ln>
        </p:spPr>
        <p:txBody>
          <a:bodyPr wrap="none">
            <a:spAutoFit/>
          </a:bodyPr>
          <a:lstStyle/>
          <a:p>
            <a:r>
              <a:rPr lang="sv-SE">
                <a:latin typeface="Times New Roman" pitchFamily="18" charset="0"/>
              </a:rPr>
              <a:t>Ingrid Malmberg, Gymnasieskolan Vipan i Lund</a:t>
            </a:r>
          </a:p>
        </p:txBody>
      </p:sp>
      <p:pic>
        <p:nvPicPr>
          <p:cNvPr id="20483" name="Picture 4" descr="NYLOGO"/>
          <p:cNvPicPr>
            <a:picLocks noChangeAspect="1" noChangeArrowheads="1"/>
          </p:cNvPicPr>
          <p:nvPr/>
        </p:nvPicPr>
        <p:blipFill>
          <a:blip r:embed="rId2"/>
          <a:srcRect/>
          <a:stretch>
            <a:fillRect/>
          </a:stretch>
        </p:blipFill>
        <p:spPr bwMode="auto">
          <a:xfrm>
            <a:off x="7956550" y="5734050"/>
            <a:ext cx="936625" cy="925513"/>
          </a:xfrm>
          <a:prstGeom prst="rect">
            <a:avLst/>
          </a:prstGeom>
          <a:noFill/>
          <a:ln w="9525">
            <a:noFill/>
            <a:miter lim="800000"/>
            <a:headEnd/>
            <a:tailEnd/>
          </a:ln>
        </p:spPr>
      </p:pic>
      <p:sp>
        <p:nvSpPr>
          <p:cNvPr id="20484" name="Text Box 5"/>
          <p:cNvSpPr txBox="1">
            <a:spLocks noChangeArrowheads="1"/>
          </p:cNvSpPr>
          <p:nvPr/>
        </p:nvSpPr>
        <p:spPr bwMode="auto">
          <a:xfrm>
            <a:off x="755650" y="908050"/>
            <a:ext cx="7848600" cy="519113"/>
          </a:xfrm>
          <a:prstGeom prst="rect">
            <a:avLst/>
          </a:prstGeom>
          <a:noFill/>
          <a:ln w="9525">
            <a:noFill/>
            <a:miter lim="800000"/>
            <a:headEnd/>
            <a:tailEnd/>
          </a:ln>
        </p:spPr>
        <p:txBody>
          <a:bodyPr>
            <a:spAutoFit/>
          </a:bodyPr>
          <a:lstStyle/>
          <a:p>
            <a:pPr algn="ctr"/>
            <a:r>
              <a:rPr lang="sv-SE" sz="2800"/>
              <a:t>Diagnosuppgifter som många klarar</a:t>
            </a:r>
          </a:p>
        </p:txBody>
      </p:sp>
      <p:sp>
        <p:nvSpPr>
          <p:cNvPr id="2" name="Rektangel 1"/>
          <p:cNvSpPr/>
          <p:nvPr/>
        </p:nvSpPr>
        <p:spPr>
          <a:xfrm>
            <a:off x="1763688" y="3460093"/>
            <a:ext cx="3096344" cy="151296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3" name="Ellips 2"/>
          <p:cNvSpPr/>
          <p:nvPr/>
        </p:nvSpPr>
        <p:spPr>
          <a:xfrm>
            <a:off x="2123727" y="3568105"/>
            <a:ext cx="1188133" cy="129693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Tree>
    <p:extLst>
      <p:ext uri="{BB962C8B-B14F-4D97-AF65-F5344CB8AC3E}">
        <p14:creationId xmlns:p14="http://schemas.microsoft.com/office/powerpoint/2010/main" val="2731150781"/>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9" presetClass="entr" presetSubtype="0" fill="hold" grpId="0" nodeType="withEffect">
                                  <p:stCondLst>
                                    <p:cond delay="0"/>
                                  </p:stCondLst>
                                  <p:childTnLst>
                                    <p:set>
                                      <p:cBhvr>
                                        <p:cTn id="6" dur="1" fill="hold">
                                          <p:stCondLst>
                                            <p:cond delay="0"/>
                                          </p:stCondLst>
                                        </p:cTn>
                                        <p:tgtEl>
                                          <p:spTgt spid="115714"/>
                                        </p:tgtEl>
                                        <p:attrNameLst>
                                          <p:attrName>style.visibility</p:attrName>
                                        </p:attrNameLst>
                                      </p:cBhvr>
                                      <p:to>
                                        <p:strVal val="visible"/>
                                      </p:to>
                                    </p:set>
                                    <p:anim calcmode="lin" valueType="num">
                                      <p:cBhvr>
                                        <p:cTn id="7" dur="1000" fill="hold"/>
                                        <p:tgtEl>
                                          <p:spTgt spid="115714"/>
                                        </p:tgtEl>
                                        <p:attrNameLst>
                                          <p:attrName>ppt_x</p:attrName>
                                        </p:attrNameLst>
                                      </p:cBhvr>
                                      <p:tavLst>
                                        <p:tav tm="0">
                                          <p:val>
                                            <p:strVal val="#ppt_x-.2"/>
                                          </p:val>
                                        </p:tav>
                                        <p:tav tm="100000">
                                          <p:val>
                                            <p:strVal val="#ppt_x"/>
                                          </p:val>
                                        </p:tav>
                                      </p:tavLst>
                                    </p:anim>
                                    <p:anim calcmode="lin" valueType="num">
                                      <p:cBhvr>
                                        <p:cTn id="8" dur="1000" fill="hold"/>
                                        <p:tgtEl>
                                          <p:spTgt spid="115714"/>
                                        </p:tgtEl>
                                        <p:attrNameLst>
                                          <p:attrName>ppt_y</p:attrName>
                                        </p:attrNameLst>
                                      </p:cBhvr>
                                      <p:tavLst>
                                        <p:tav tm="0">
                                          <p:val>
                                            <p:strVal val="#ppt_y"/>
                                          </p:val>
                                        </p:tav>
                                        <p:tav tm="100000">
                                          <p:val>
                                            <p:strVal val="#ppt_y"/>
                                          </p:val>
                                        </p:tav>
                                      </p:tavLst>
                                    </p:anim>
                                    <p:animEffect transition="in" filter="wipe(right)" prLst="gradientSize: 0.1">
                                      <p:cBhvr>
                                        <p:cTn id="9" dur="1000"/>
                                        <p:tgtEl>
                                          <p:spTgt spid="1157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5714" grpId="0"/>
    </p:bldLst>
  </p:timing>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5714" name="Rectangle 2"/>
          <p:cNvSpPr>
            <a:spLocks noGrp="1" noChangeArrowheads="1"/>
          </p:cNvSpPr>
          <p:nvPr>
            <p:ph type="title" idx="4294967295"/>
          </p:nvPr>
        </p:nvSpPr>
        <p:spPr>
          <a:xfrm>
            <a:off x="755650" y="1557338"/>
            <a:ext cx="8137525" cy="4679950"/>
          </a:xfrm>
        </p:spPr>
        <p:txBody>
          <a:bodyPr anchor="ctr"/>
          <a:lstStyle/>
          <a:p>
            <a:pPr eaLnBrk="1" hangingPunct="1"/>
            <a:r>
              <a:rPr lang="sv-SE" sz="2800" dirty="0" smtClean="0"/>
              <a:t/>
            </a:r>
            <a:br>
              <a:rPr lang="sv-SE" sz="2800" dirty="0" smtClean="0"/>
            </a:br>
            <a:r>
              <a:rPr lang="sv-SE" sz="2800" dirty="0" smtClean="0"/>
              <a:t/>
            </a:r>
            <a:br>
              <a:rPr lang="sv-SE" sz="2800" dirty="0" smtClean="0"/>
            </a:br>
            <a:r>
              <a:rPr lang="sv-SE" sz="2800" dirty="0" smtClean="0"/>
              <a:t/>
            </a:r>
            <a:br>
              <a:rPr lang="sv-SE" sz="2800" dirty="0" smtClean="0"/>
            </a:br>
            <a:r>
              <a:rPr lang="sv-SE" sz="1800" dirty="0" smtClean="0"/>
              <a:t/>
            </a:r>
            <a:br>
              <a:rPr lang="sv-SE" sz="1800" dirty="0" smtClean="0"/>
            </a:br>
            <a:r>
              <a:rPr lang="sv-SE" sz="2800" dirty="0" smtClean="0"/>
              <a:t/>
            </a:r>
            <a:br>
              <a:rPr lang="sv-SE" sz="2800" dirty="0" smtClean="0"/>
            </a:br>
            <a:r>
              <a:rPr lang="sv-SE" sz="2800" dirty="0" smtClean="0"/>
              <a:t/>
            </a:r>
            <a:br>
              <a:rPr lang="sv-SE" sz="2800" dirty="0" smtClean="0"/>
            </a:br>
            <a:r>
              <a:rPr lang="sv-SE" sz="2800" dirty="0" smtClean="0"/>
              <a:t/>
            </a:r>
            <a:br>
              <a:rPr lang="sv-SE" sz="2800" dirty="0" smtClean="0"/>
            </a:br>
            <a:r>
              <a:rPr lang="sv-SE" sz="2800" dirty="0"/>
              <a:t> </a:t>
            </a:r>
            <a:r>
              <a:rPr lang="sv-SE" sz="2800" dirty="0" smtClean="0"/>
              <a:t>37. </a:t>
            </a:r>
            <a:r>
              <a:rPr lang="sv-SE" sz="2800" b="1" dirty="0" smtClean="0"/>
              <a:t>Ahmed </a:t>
            </a:r>
            <a:r>
              <a:rPr lang="sv-SE" sz="2800" b="1" dirty="0" smtClean="0"/>
              <a:t>ska brygga </a:t>
            </a:r>
            <a:r>
              <a:rPr lang="sv-SE" sz="2800" b="1" dirty="0" smtClean="0"/>
              <a:t>kaffe </a:t>
            </a:r>
            <a:r>
              <a:rPr lang="sv-SE" sz="2800" b="1" dirty="0" smtClean="0"/>
              <a:t>i en kanna som </a:t>
            </a:r>
            <a:r>
              <a:rPr lang="sv-SE" sz="2800" b="1" dirty="0" smtClean="0"/>
              <a:t>rymmer </a:t>
            </a:r>
            <a:r>
              <a:rPr lang="sv-SE" sz="2800" b="1" dirty="0" smtClean="0"/>
              <a:t>1,2 liter. Hans kaffekoppar </a:t>
            </a:r>
            <a:r>
              <a:rPr lang="sv-SE" sz="2800" b="1" dirty="0" smtClean="0"/>
              <a:t>rymmer  2 </a:t>
            </a:r>
            <a:r>
              <a:rPr lang="sv-SE" sz="2800" b="1" dirty="0" smtClean="0"/>
              <a:t>dl. Hur många kaffekoppar </a:t>
            </a:r>
            <a:r>
              <a:rPr lang="sv-SE" sz="2800" b="1" dirty="0" smtClean="0"/>
              <a:t>räcker glaskannan till</a:t>
            </a:r>
            <a:r>
              <a:rPr lang="sv-SE" sz="2800" b="1" dirty="0" smtClean="0"/>
              <a:t>?</a:t>
            </a:r>
            <a:r>
              <a:rPr lang="sv-SE" sz="2800" dirty="0"/>
              <a:t/>
            </a:r>
            <a:br>
              <a:rPr lang="sv-SE" sz="2800" dirty="0"/>
            </a:br>
            <a:r>
              <a:rPr lang="sv-SE" sz="2800" dirty="0" smtClean="0"/>
              <a:t>43 % rätt svar. 17 % fel (vanligen 12 koppar)</a:t>
            </a:r>
            <a:br>
              <a:rPr lang="sv-SE" sz="2800" dirty="0" smtClean="0"/>
            </a:br>
            <a:r>
              <a:rPr lang="sv-SE" sz="2800" dirty="0"/>
              <a:t>	</a:t>
            </a:r>
            <a:r>
              <a:rPr lang="sv-SE" sz="2800" dirty="0" smtClean="0"/>
              <a:t/>
            </a:r>
            <a:br>
              <a:rPr lang="sv-SE" sz="2800" dirty="0" smtClean="0"/>
            </a:br>
            <a:r>
              <a:rPr lang="sv-SE" sz="2000" dirty="0" smtClean="0"/>
              <a:t>(stor andel av dem som svarat tänkte rätt, men många hade hoppat över uppgiften)</a:t>
            </a:r>
            <a:br>
              <a:rPr lang="sv-SE" sz="2000" dirty="0" smtClean="0"/>
            </a:br>
            <a:r>
              <a:rPr lang="sv-SE" sz="2000" dirty="0" smtClean="0"/>
              <a:t/>
            </a:r>
            <a:br>
              <a:rPr lang="sv-SE" sz="2000" dirty="0" smtClean="0"/>
            </a:br>
            <a:r>
              <a:rPr lang="sv-SE" sz="2800" dirty="0" smtClean="0"/>
              <a:t>Vi har insett att ordet ”rymmer” varit svårt.</a:t>
            </a:r>
            <a:r>
              <a:rPr lang="sv-SE" sz="1800" dirty="0"/>
              <a:t/>
            </a:r>
            <a:br>
              <a:rPr lang="sv-SE" sz="1800" dirty="0"/>
            </a:br>
            <a:r>
              <a:rPr lang="sv-SE" sz="1800" dirty="0" smtClean="0"/>
              <a:t/>
            </a:r>
            <a:br>
              <a:rPr lang="sv-SE" sz="1800" dirty="0" smtClean="0"/>
            </a:br>
            <a:r>
              <a:rPr lang="sv-SE" sz="1800" dirty="0"/>
              <a:t/>
            </a:r>
            <a:br>
              <a:rPr lang="sv-SE" sz="1800" dirty="0"/>
            </a:br>
            <a:r>
              <a:rPr lang="sv-SE" sz="1800" dirty="0" smtClean="0"/>
              <a:t/>
            </a:r>
            <a:br>
              <a:rPr lang="sv-SE" sz="1800" dirty="0" smtClean="0"/>
            </a:br>
            <a:r>
              <a:rPr lang="sv-SE" sz="1800" dirty="0"/>
              <a:t/>
            </a:r>
            <a:br>
              <a:rPr lang="sv-SE" sz="1800" dirty="0"/>
            </a:br>
            <a:r>
              <a:rPr lang="sv-SE" sz="1800" dirty="0" smtClean="0"/>
              <a:t/>
            </a:r>
            <a:br>
              <a:rPr lang="sv-SE" sz="1800" dirty="0" smtClean="0"/>
            </a:br>
            <a:r>
              <a:rPr lang="sv-SE" sz="1800" dirty="0"/>
              <a:t/>
            </a:r>
            <a:br>
              <a:rPr lang="sv-SE" sz="1800" dirty="0"/>
            </a:br>
            <a:r>
              <a:rPr lang="sv-SE" sz="1800" dirty="0" smtClean="0"/>
              <a:t/>
            </a:r>
            <a:br>
              <a:rPr lang="sv-SE" sz="1800" dirty="0" smtClean="0"/>
            </a:br>
            <a:r>
              <a:rPr lang="sv-SE" sz="1800" dirty="0" smtClean="0"/>
              <a:t/>
            </a:r>
            <a:br>
              <a:rPr lang="sv-SE" sz="1800" dirty="0" smtClean="0"/>
            </a:br>
            <a:endParaRPr lang="sv-SE" sz="1800" dirty="0" smtClean="0"/>
          </a:p>
        </p:txBody>
      </p:sp>
      <p:sp>
        <p:nvSpPr>
          <p:cNvPr id="20482" name="Text Box 3"/>
          <p:cNvSpPr txBox="1">
            <a:spLocks noChangeArrowheads="1"/>
          </p:cNvSpPr>
          <p:nvPr/>
        </p:nvSpPr>
        <p:spPr bwMode="auto">
          <a:xfrm>
            <a:off x="3059113" y="6237288"/>
            <a:ext cx="4667250" cy="366712"/>
          </a:xfrm>
          <a:prstGeom prst="rect">
            <a:avLst/>
          </a:prstGeom>
          <a:noFill/>
          <a:ln w="9525">
            <a:noFill/>
            <a:miter lim="800000"/>
            <a:headEnd/>
            <a:tailEnd/>
          </a:ln>
        </p:spPr>
        <p:txBody>
          <a:bodyPr wrap="none">
            <a:spAutoFit/>
          </a:bodyPr>
          <a:lstStyle/>
          <a:p>
            <a:r>
              <a:rPr lang="sv-SE">
                <a:latin typeface="Times New Roman" pitchFamily="18" charset="0"/>
              </a:rPr>
              <a:t>Ingrid Malmberg, Gymnasieskolan Vipan i Lund</a:t>
            </a:r>
          </a:p>
        </p:txBody>
      </p:sp>
      <p:pic>
        <p:nvPicPr>
          <p:cNvPr id="20483" name="Picture 4" descr="NYLOGO"/>
          <p:cNvPicPr>
            <a:picLocks noChangeAspect="1" noChangeArrowheads="1"/>
          </p:cNvPicPr>
          <p:nvPr/>
        </p:nvPicPr>
        <p:blipFill>
          <a:blip r:embed="rId2"/>
          <a:srcRect/>
          <a:stretch>
            <a:fillRect/>
          </a:stretch>
        </p:blipFill>
        <p:spPr bwMode="auto">
          <a:xfrm>
            <a:off x="8135937" y="5932487"/>
            <a:ext cx="936625" cy="925513"/>
          </a:xfrm>
          <a:prstGeom prst="rect">
            <a:avLst/>
          </a:prstGeom>
          <a:noFill/>
          <a:ln w="9525">
            <a:noFill/>
            <a:miter lim="800000"/>
            <a:headEnd/>
            <a:tailEnd/>
          </a:ln>
        </p:spPr>
      </p:pic>
      <p:sp>
        <p:nvSpPr>
          <p:cNvPr id="20484" name="Text Box 5"/>
          <p:cNvSpPr txBox="1">
            <a:spLocks noChangeArrowheads="1"/>
          </p:cNvSpPr>
          <p:nvPr/>
        </p:nvSpPr>
        <p:spPr bwMode="auto">
          <a:xfrm>
            <a:off x="755650" y="908050"/>
            <a:ext cx="7848600" cy="519113"/>
          </a:xfrm>
          <a:prstGeom prst="rect">
            <a:avLst/>
          </a:prstGeom>
          <a:noFill/>
          <a:ln w="9525">
            <a:noFill/>
            <a:miter lim="800000"/>
            <a:headEnd/>
            <a:tailEnd/>
          </a:ln>
        </p:spPr>
        <p:txBody>
          <a:bodyPr>
            <a:spAutoFit/>
          </a:bodyPr>
          <a:lstStyle/>
          <a:p>
            <a:pPr algn="ctr"/>
            <a:r>
              <a:rPr lang="sv-SE" sz="2800" dirty="0"/>
              <a:t>Diagnosuppgifter som många klarar</a:t>
            </a:r>
          </a:p>
        </p:txBody>
      </p:sp>
    </p:spTree>
    <p:extLst>
      <p:ext uri="{BB962C8B-B14F-4D97-AF65-F5344CB8AC3E}">
        <p14:creationId xmlns:p14="http://schemas.microsoft.com/office/powerpoint/2010/main" val="2731150781"/>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9" presetClass="entr" presetSubtype="0" fill="hold" grpId="0" nodeType="withEffect">
                                  <p:stCondLst>
                                    <p:cond delay="0"/>
                                  </p:stCondLst>
                                  <p:childTnLst>
                                    <p:set>
                                      <p:cBhvr>
                                        <p:cTn id="6" dur="1" fill="hold">
                                          <p:stCondLst>
                                            <p:cond delay="0"/>
                                          </p:stCondLst>
                                        </p:cTn>
                                        <p:tgtEl>
                                          <p:spTgt spid="115714"/>
                                        </p:tgtEl>
                                        <p:attrNameLst>
                                          <p:attrName>style.visibility</p:attrName>
                                        </p:attrNameLst>
                                      </p:cBhvr>
                                      <p:to>
                                        <p:strVal val="visible"/>
                                      </p:to>
                                    </p:set>
                                    <p:anim calcmode="lin" valueType="num">
                                      <p:cBhvr>
                                        <p:cTn id="7" dur="1000" fill="hold"/>
                                        <p:tgtEl>
                                          <p:spTgt spid="115714"/>
                                        </p:tgtEl>
                                        <p:attrNameLst>
                                          <p:attrName>ppt_x</p:attrName>
                                        </p:attrNameLst>
                                      </p:cBhvr>
                                      <p:tavLst>
                                        <p:tav tm="0">
                                          <p:val>
                                            <p:strVal val="#ppt_x-.2"/>
                                          </p:val>
                                        </p:tav>
                                        <p:tav tm="100000">
                                          <p:val>
                                            <p:strVal val="#ppt_x"/>
                                          </p:val>
                                        </p:tav>
                                      </p:tavLst>
                                    </p:anim>
                                    <p:anim calcmode="lin" valueType="num">
                                      <p:cBhvr>
                                        <p:cTn id="8" dur="1000" fill="hold"/>
                                        <p:tgtEl>
                                          <p:spTgt spid="115714"/>
                                        </p:tgtEl>
                                        <p:attrNameLst>
                                          <p:attrName>ppt_y</p:attrName>
                                        </p:attrNameLst>
                                      </p:cBhvr>
                                      <p:tavLst>
                                        <p:tav tm="0">
                                          <p:val>
                                            <p:strVal val="#ppt_y"/>
                                          </p:val>
                                        </p:tav>
                                        <p:tav tm="100000">
                                          <p:val>
                                            <p:strVal val="#ppt_y"/>
                                          </p:val>
                                        </p:tav>
                                      </p:tavLst>
                                    </p:anim>
                                    <p:animEffect transition="in" filter="wipe(right)" prLst="gradientSize: 0.1">
                                      <p:cBhvr>
                                        <p:cTn id="9" dur="1000"/>
                                        <p:tgtEl>
                                          <p:spTgt spid="1157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5714" grpId="0"/>
    </p:bldLst>
  </p:timing>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5714" name="Rectangle 2"/>
          <p:cNvSpPr>
            <a:spLocks noGrp="1" noChangeArrowheads="1"/>
          </p:cNvSpPr>
          <p:nvPr>
            <p:ph type="title" idx="4294967295"/>
          </p:nvPr>
        </p:nvSpPr>
        <p:spPr>
          <a:xfrm>
            <a:off x="827088" y="1700808"/>
            <a:ext cx="8066087" cy="4536480"/>
          </a:xfrm>
        </p:spPr>
        <p:txBody>
          <a:bodyPr anchor="ctr"/>
          <a:lstStyle/>
          <a:p>
            <a:pPr eaLnBrk="1" hangingPunct="1"/>
            <a:r>
              <a:rPr lang="sv-SE" sz="2800" dirty="0" smtClean="0"/>
              <a:t/>
            </a:r>
            <a:br>
              <a:rPr lang="sv-SE" sz="2800" dirty="0" smtClean="0"/>
            </a:br>
            <a:r>
              <a:rPr lang="sv-SE" sz="2800" dirty="0" smtClean="0"/>
              <a:t/>
            </a:r>
            <a:br>
              <a:rPr lang="sv-SE" sz="2800" dirty="0" smtClean="0"/>
            </a:br>
            <a:r>
              <a:rPr lang="sv-SE" sz="2400" b="1" dirty="0" smtClean="0"/>
              <a:t>48. En cyklist håller konstant fart av 20 km/h. Hur lång tid tar det för cyklisten att cykla 60 km?</a:t>
            </a:r>
            <a:br>
              <a:rPr lang="sv-SE" sz="2400" b="1" dirty="0" smtClean="0"/>
            </a:br>
            <a:r>
              <a:rPr lang="sv-SE" sz="2400" b="1" dirty="0" smtClean="0"/>
              <a:t>54 % rätt. 6 % fel.</a:t>
            </a:r>
            <a:r>
              <a:rPr lang="sv-SE" sz="2400" b="1" dirty="0" smtClean="0"/>
              <a:t/>
            </a:r>
            <a:br>
              <a:rPr lang="sv-SE" sz="2400" b="1" dirty="0" smtClean="0"/>
            </a:br>
            <a:r>
              <a:rPr lang="sv-SE" sz="2400" b="1" dirty="0" smtClean="0"/>
              <a:t/>
            </a:r>
            <a:br>
              <a:rPr lang="sv-SE" sz="2400" b="1" dirty="0" smtClean="0"/>
            </a:br>
            <a:r>
              <a:rPr lang="sv-SE" sz="2400" b="1" dirty="0" smtClean="0"/>
              <a:t>49.  </a:t>
            </a:r>
            <a:r>
              <a:rPr lang="sv-SE" sz="2400" b="1" dirty="0" smtClean="0"/>
              <a:t>Temperaturen </a:t>
            </a:r>
            <a:r>
              <a:rPr lang="sv-SE" sz="2400" b="1" dirty="0" smtClean="0"/>
              <a:t>en höstkväll var +3°C. Temperaturen sjönk med 9°C fram till kl. 24.00. Vilken var temperaturen då</a:t>
            </a:r>
            <a:r>
              <a:rPr lang="sv-SE" sz="2400" b="1" dirty="0" smtClean="0"/>
              <a:t>?</a:t>
            </a:r>
            <a:br>
              <a:rPr lang="sv-SE" sz="2400" b="1" dirty="0" smtClean="0"/>
            </a:br>
            <a:r>
              <a:rPr lang="sv-SE" sz="2400" b="1" dirty="0" smtClean="0"/>
              <a:t>60 % rätt och 9 % fel. </a:t>
            </a:r>
            <a:br>
              <a:rPr lang="sv-SE" sz="2400" b="1" dirty="0" smtClean="0"/>
            </a:br>
            <a:r>
              <a:rPr lang="sv-SE" sz="2800" b="1" dirty="0"/>
              <a:t/>
            </a:r>
            <a:br>
              <a:rPr lang="sv-SE" sz="2800" b="1" dirty="0"/>
            </a:br>
            <a:r>
              <a:rPr lang="sv-SE" sz="2400" dirty="0" smtClean="0"/>
              <a:t>(Överhoppade uppgifter av många. Kanske för att de kom nästan sist.)</a:t>
            </a:r>
            <a:r>
              <a:rPr lang="sv-SE" sz="2400" b="1" dirty="0" smtClean="0"/>
              <a:t/>
            </a:r>
            <a:br>
              <a:rPr lang="sv-SE" sz="2400" b="1" dirty="0" smtClean="0"/>
            </a:br>
            <a:r>
              <a:rPr lang="sv-SE" sz="2800" b="1" dirty="0"/>
              <a:t/>
            </a:r>
            <a:br>
              <a:rPr lang="sv-SE" sz="2800" b="1" dirty="0"/>
            </a:br>
            <a:r>
              <a:rPr lang="sv-SE" sz="1800" dirty="0" smtClean="0"/>
              <a:t/>
            </a:r>
            <a:br>
              <a:rPr lang="sv-SE" sz="1800" dirty="0" smtClean="0"/>
            </a:br>
            <a:r>
              <a:rPr lang="sv-SE" sz="1800" dirty="0" smtClean="0"/>
              <a:t/>
            </a:r>
            <a:br>
              <a:rPr lang="sv-SE" sz="1800" dirty="0" smtClean="0"/>
            </a:br>
            <a:endParaRPr lang="sv-SE" sz="1800" dirty="0" smtClean="0"/>
          </a:p>
        </p:txBody>
      </p:sp>
      <p:sp>
        <p:nvSpPr>
          <p:cNvPr id="20482" name="Text Box 3"/>
          <p:cNvSpPr txBox="1">
            <a:spLocks noChangeArrowheads="1"/>
          </p:cNvSpPr>
          <p:nvPr/>
        </p:nvSpPr>
        <p:spPr bwMode="auto">
          <a:xfrm>
            <a:off x="3059113" y="6237288"/>
            <a:ext cx="4667250" cy="366712"/>
          </a:xfrm>
          <a:prstGeom prst="rect">
            <a:avLst/>
          </a:prstGeom>
          <a:noFill/>
          <a:ln w="9525">
            <a:noFill/>
            <a:miter lim="800000"/>
            <a:headEnd/>
            <a:tailEnd/>
          </a:ln>
        </p:spPr>
        <p:txBody>
          <a:bodyPr wrap="none">
            <a:spAutoFit/>
          </a:bodyPr>
          <a:lstStyle/>
          <a:p>
            <a:r>
              <a:rPr lang="sv-SE">
                <a:latin typeface="Times New Roman" pitchFamily="18" charset="0"/>
              </a:rPr>
              <a:t>Ingrid Malmberg, Gymnasieskolan Vipan i Lund</a:t>
            </a:r>
          </a:p>
        </p:txBody>
      </p:sp>
      <p:pic>
        <p:nvPicPr>
          <p:cNvPr id="20483" name="Picture 4" descr="NYLOGO"/>
          <p:cNvPicPr>
            <a:picLocks noChangeAspect="1" noChangeArrowheads="1"/>
          </p:cNvPicPr>
          <p:nvPr/>
        </p:nvPicPr>
        <p:blipFill>
          <a:blip r:embed="rId2"/>
          <a:srcRect/>
          <a:stretch>
            <a:fillRect/>
          </a:stretch>
        </p:blipFill>
        <p:spPr bwMode="auto">
          <a:xfrm>
            <a:off x="7956550" y="5734050"/>
            <a:ext cx="936625" cy="925513"/>
          </a:xfrm>
          <a:prstGeom prst="rect">
            <a:avLst/>
          </a:prstGeom>
          <a:noFill/>
          <a:ln w="9525">
            <a:noFill/>
            <a:miter lim="800000"/>
            <a:headEnd/>
            <a:tailEnd/>
          </a:ln>
        </p:spPr>
      </p:pic>
      <p:sp>
        <p:nvSpPr>
          <p:cNvPr id="20484" name="Text Box 5"/>
          <p:cNvSpPr txBox="1">
            <a:spLocks noChangeArrowheads="1"/>
          </p:cNvSpPr>
          <p:nvPr/>
        </p:nvSpPr>
        <p:spPr bwMode="auto">
          <a:xfrm>
            <a:off x="755650" y="908050"/>
            <a:ext cx="7848600" cy="519113"/>
          </a:xfrm>
          <a:prstGeom prst="rect">
            <a:avLst/>
          </a:prstGeom>
          <a:noFill/>
          <a:ln w="9525">
            <a:noFill/>
            <a:miter lim="800000"/>
            <a:headEnd/>
            <a:tailEnd/>
          </a:ln>
        </p:spPr>
        <p:txBody>
          <a:bodyPr>
            <a:spAutoFit/>
          </a:bodyPr>
          <a:lstStyle/>
          <a:p>
            <a:pPr algn="ctr"/>
            <a:r>
              <a:rPr lang="sv-SE" sz="2800"/>
              <a:t>Diagnosuppgifter som många klarar</a:t>
            </a:r>
          </a:p>
        </p:txBody>
      </p:sp>
    </p:spTree>
    <p:extLst>
      <p:ext uri="{BB962C8B-B14F-4D97-AF65-F5344CB8AC3E}">
        <p14:creationId xmlns:p14="http://schemas.microsoft.com/office/powerpoint/2010/main" val="2731150781"/>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9" presetClass="entr" presetSubtype="0" fill="hold" grpId="0" nodeType="withEffect">
                                  <p:stCondLst>
                                    <p:cond delay="0"/>
                                  </p:stCondLst>
                                  <p:childTnLst>
                                    <p:set>
                                      <p:cBhvr>
                                        <p:cTn id="6" dur="1" fill="hold">
                                          <p:stCondLst>
                                            <p:cond delay="0"/>
                                          </p:stCondLst>
                                        </p:cTn>
                                        <p:tgtEl>
                                          <p:spTgt spid="115714"/>
                                        </p:tgtEl>
                                        <p:attrNameLst>
                                          <p:attrName>style.visibility</p:attrName>
                                        </p:attrNameLst>
                                      </p:cBhvr>
                                      <p:to>
                                        <p:strVal val="visible"/>
                                      </p:to>
                                    </p:set>
                                    <p:anim calcmode="lin" valueType="num">
                                      <p:cBhvr>
                                        <p:cTn id="7" dur="1000" fill="hold"/>
                                        <p:tgtEl>
                                          <p:spTgt spid="115714"/>
                                        </p:tgtEl>
                                        <p:attrNameLst>
                                          <p:attrName>ppt_x</p:attrName>
                                        </p:attrNameLst>
                                      </p:cBhvr>
                                      <p:tavLst>
                                        <p:tav tm="0">
                                          <p:val>
                                            <p:strVal val="#ppt_x-.2"/>
                                          </p:val>
                                        </p:tav>
                                        <p:tav tm="100000">
                                          <p:val>
                                            <p:strVal val="#ppt_x"/>
                                          </p:val>
                                        </p:tav>
                                      </p:tavLst>
                                    </p:anim>
                                    <p:anim calcmode="lin" valueType="num">
                                      <p:cBhvr>
                                        <p:cTn id="8" dur="1000" fill="hold"/>
                                        <p:tgtEl>
                                          <p:spTgt spid="115714"/>
                                        </p:tgtEl>
                                        <p:attrNameLst>
                                          <p:attrName>ppt_y</p:attrName>
                                        </p:attrNameLst>
                                      </p:cBhvr>
                                      <p:tavLst>
                                        <p:tav tm="0">
                                          <p:val>
                                            <p:strVal val="#ppt_y"/>
                                          </p:val>
                                        </p:tav>
                                        <p:tav tm="100000">
                                          <p:val>
                                            <p:strVal val="#ppt_y"/>
                                          </p:val>
                                        </p:tav>
                                      </p:tavLst>
                                    </p:anim>
                                    <p:animEffect transition="in" filter="wipe(right)" prLst="gradientSize: 0.1">
                                      <p:cBhvr>
                                        <p:cTn id="9" dur="1000"/>
                                        <p:tgtEl>
                                          <p:spTgt spid="1157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5714" grpId="0"/>
    </p:bldLst>
  </p:timing>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1858" name="Rectangle 2"/>
          <p:cNvSpPr>
            <a:spLocks noGrp="1" noChangeArrowheads="1"/>
          </p:cNvSpPr>
          <p:nvPr>
            <p:ph type="title" idx="4294967295"/>
          </p:nvPr>
        </p:nvSpPr>
        <p:spPr>
          <a:xfrm>
            <a:off x="900113" y="1628775"/>
            <a:ext cx="7993062" cy="4608513"/>
          </a:xfrm>
        </p:spPr>
        <p:txBody>
          <a:bodyPr anchor="ctr"/>
          <a:lstStyle/>
          <a:p>
            <a:pPr eaLnBrk="1" hangingPunct="1"/>
            <a:r>
              <a:rPr lang="sv-SE" sz="2800" dirty="0" smtClean="0"/>
              <a:t/>
            </a:r>
            <a:br>
              <a:rPr lang="sv-SE" sz="2800" dirty="0" smtClean="0"/>
            </a:br>
            <a:r>
              <a:rPr lang="sv-SE" sz="2800" b="1" dirty="0" smtClean="0"/>
              <a:t>2. Beräkna </a:t>
            </a:r>
            <a:r>
              <a:rPr lang="sv-SE" sz="2800" b="1" dirty="0" smtClean="0"/>
              <a:t>2083 </a:t>
            </a:r>
            <a:r>
              <a:rPr lang="sv-SE" sz="2800" b="1" dirty="0" smtClean="0"/>
              <a:t>– 496  </a:t>
            </a:r>
            <a:r>
              <a:rPr lang="sv-SE" sz="2800" dirty="0" smtClean="0"/>
              <a:t>(46 % rätt, 46 % fel)</a:t>
            </a:r>
            <a:r>
              <a:rPr lang="sv-SE" sz="2800" dirty="0" smtClean="0"/>
              <a:t/>
            </a:r>
            <a:br>
              <a:rPr lang="sv-SE" sz="2800" dirty="0" smtClean="0"/>
            </a:br>
            <a:r>
              <a:rPr lang="sv-SE" sz="2800" dirty="0" smtClean="0"/>
              <a:t/>
            </a:r>
            <a:br>
              <a:rPr lang="sv-SE" sz="2800" dirty="0" smtClean="0"/>
            </a:br>
            <a:r>
              <a:rPr lang="sv-SE" sz="2800" b="1" dirty="0" smtClean="0"/>
              <a:t>3. Skriv </a:t>
            </a:r>
            <a:r>
              <a:rPr lang="sv-SE" sz="2800" b="1" dirty="0" smtClean="0"/>
              <a:t>”fjorton hundradelar” i decimalform</a:t>
            </a:r>
            <a:r>
              <a:rPr lang="sv-SE" sz="2800" b="1" dirty="0" smtClean="0"/>
              <a:t>.      </a:t>
            </a:r>
            <a:r>
              <a:rPr lang="sv-SE" sz="2800" dirty="0" smtClean="0"/>
              <a:t>(31 % rätt, 49 % fel)</a:t>
            </a:r>
            <a:r>
              <a:rPr lang="sv-SE" sz="2800" dirty="0" smtClean="0"/>
              <a:t/>
            </a:r>
            <a:br>
              <a:rPr lang="sv-SE" sz="2800" dirty="0" smtClean="0"/>
            </a:br>
            <a:r>
              <a:rPr lang="sv-SE" sz="2800" b="1" dirty="0" smtClean="0"/>
              <a:t/>
            </a:r>
            <a:br>
              <a:rPr lang="sv-SE" sz="2800" b="1" dirty="0" smtClean="0"/>
            </a:br>
            <a:r>
              <a:rPr lang="sv-SE" sz="2800" b="1" dirty="0" smtClean="0"/>
              <a:t>6. Beräkna 0,21 – 0,209   </a:t>
            </a:r>
            <a:r>
              <a:rPr lang="sv-SE" sz="2800" dirty="0" smtClean="0"/>
              <a:t>(29 % rätt, 54 % fel)</a:t>
            </a:r>
            <a:r>
              <a:rPr lang="sv-SE" sz="2800" dirty="0" smtClean="0"/>
              <a:t/>
            </a:r>
            <a:br>
              <a:rPr lang="sv-SE" sz="2800" dirty="0" smtClean="0"/>
            </a:br>
            <a:r>
              <a:rPr lang="sv-SE" sz="2800" dirty="0" smtClean="0"/>
              <a:t/>
            </a:r>
            <a:br>
              <a:rPr lang="sv-SE" sz="2800" dirty="0" smtClean="0"/>
            </a:br>
            <a:r>
              <a:rPr lang="sv-SE" sz="2800" b="1" dirty="0" smtClean="0"/>
              <a:t>14. Pia </a:t>
            </a:r>
            <a:r>
              <a:rPr lang="sv-SE" sz="2800" b="1" dirty="0" smtClean="0"/>
              <a:t>säger att hon kan gå till skolan på fyra tiondels timme. Hur många minuter är det</a:t>
            </a:r>
            <a:r>
              <a:rPr lang="sv-SE" sz="2800" b="1" dirty="0" smtClean="0"/>
              <a:t>? </a:t>
            </a:r>
            <a:r>
              <a:rPr lang="sv-SE" sz="2800" dirty="0" smtClean="0"/>
              <a:t/>
            </a:r>
            <a:br>
              <a:rPr lang="sv-SE" sz="2800" dirty="0" smtClean="0"/>
            </a:br>
            <a:r>
              <a:rPr lang="sv-SE" sz="2800" dirty="0" smtClean="0"/>
              <a:t>(14 % rätt, 49 % fel)</a:t>
            </a:r>
            <a:r>
              <a:rPr lang="sv-SE" sz="2800" dirty="0" smtClean="0"/>
              <a:t/>
            </a:r>
            <a:br>
              <a:rPr lang="sv-SE" sz="2800" dirty="0" smtClean="0"/>
            </a:br>
            <a:r>
              <a:rPr lang="sv-SE" sz="2800" dirty="0" smtClean="0"/>
              <a:t/>
            </a:r>
            <a:br>
              <a:rPr lang="sv-SE" sz="2800" dirty="0" smtClean="0"/>
            </a:br>
            <a:endParaRPr lang="sv-SE" sz="2800" dirty="0" smtClean="0"/>
          </a:p>
        </p:txBody>
      </p:sp>
      <p:sp>
        <p:nvSpPr>
          <p:cNvPr id="121864" name="Text Box 3"/>
          <p:cNvSpPr txBox="1">
            <a:spLocks noChangeArrowheads="1"/>
          </p:cNvSpPr>
          <p:nvPr/>
        </p:nvSpPr>
        <p:spPr bwMode="auto">
          <a:xfrm>
            <a:off x="3059113" y="6237288"/>
            <a:ext cx="4667250" cy="366712"/>
          </a:xfrm>
          <a:prstGeom prst="rect">
            <a:avLst/>
          </a:prstGeom>
          <a:noFill/>
          <a:ln w="9525">
            <a:noFill/>
            <a:miter lim="800000"/>
            <a:headEnd/>
            <a:tailEnd/>
          </a:ln>
        </p:spPr>
        <p:txBody>
          <a:bodyPr wrap="none">
            <a:spAutoFit/>
          </a:bodyPr>
          <a:lstStyle/>
          <a:p>
            <a:r>
              <a:rPr lang="sv-SE">
                <a:latin typeface="Times New Roman" pitchFamily="18" charset="0"/>
              </a:rPr>
              <a:t>Ingrid Malmberg, Gymnasieskolan Vipan i Lund</a:t>
            </a:r>
          </a:p>
        </p:txBody>
      </p:sp>
      <p:pic>
        <p:nvPicPr>
          <p:cNvPr id="121865" name="Picture 4" descr="NYLOGO"/>
          <p:cNvPicPr>
            <a:picLocks noChangeAspect="1" noChangeArrowheads="1"/>
          </p:cNvPicPr>
          <p:nvPr/>
        </p:nvPicPr>
        <p:blipFill>
          <a:blip r:embed="rId3"/>
          <a:srcRect/>
          <a:stretch>
            <a:fillRect/>
          </a:stretch>
        </p:blipFill>
        <p:spPr bwMode="auto">
          <a:xfrm>
            <a:off x="7956550" y="5734050"/>
            <a:ext cx="936625" cy="925513"/>
          </a:xfrm>
          <a:prstGeom prst="rect">
            <a:avLst/>
          </a:prstGeom>
          <a:noFill/>
          <a:ln w="9525">
            <a:noFill/>
            <a:miter lim="800000"/>
            <a:headEnd/>
            <a:tailEnd/>
          </a:ln>
        </p:spPr>
      </p:pic>
      <p:sp>
        <p:nvSpPr>
          <p:cNvPr id="121866" name="Text Box 5"/>
          <p:cNvSpPr txBox="1">
            <a:spLocks noChangeArrowheads="1"/>
          </p:cNvSpPr>
          <p:nvPr/>
        </p:nvSpPr>
        <p:spPr bwMode="auto">
          <a:xfrm>
            <a:off x="755650" y="908050"/>
            <a:ext cx="7848600" cy="519113"/>
          </a:xfrm>
          <a:prstGeom prst="rect">
            <a:avLst/>
          </a:prstGeom>
          <a:noFill/>
          <a:ln w="9525">
            <a:noFill/>
            <a:miter lim="800000"/>
            <a:headEnd/>
            <a:tailEnd/>
          </a:ln>
        </p:spPr>
        <p:txBody>
          <a:bodyPr>
            <a:spAutoFit/>
          </a:bodyPr>
          <a:lstStyle/>
          <a:p>
            <a:pPr algn="ctr"/>
            <a:r>
              <a:rPr lang="sv-SE" sz="2800"/>
              <a:t>Diagnosuppgifter som många gör fel på</a:t>
            </a:r>
          </a:p>
        </p:txBody>
      </p:sp>
      <p:graphicFrame>
        <p:nvGraphicFramePr>
          <p:cNvPr id="121862" name="Object 6"/>
          <p:cNvGraphicFramePr>
            <a:graphicFrameLocks noChangeAspect="1"/>
          </p:cNvGraphicFramePr>
          <p:nvPr/>
        </p:nvGraphicFramePr>
        <p:xfrm>
          <a:off x="4514850" y="3321050"/>
          <a:ext cx="114300" cy="215900"/>
        </p:xfrm>
        <a:graphic>
          <a:graphicData uri="http://schemas.openxmlformats.org/presentationml/2006/ole">
            <mc:AlternateContent xmlns:mc="http://schemas.openxmlformats.org/markup-compatibility/2006">
              <mc:Choice xmlns:v="urn:schemas-microsoft-com:vml" Requires="v">
                <p:oleObj spid="_x0000_s123912" name="Formel" r:id="rId4" imgW="114120" imgH="215640" progId="Equation.3">
                  <p:embed/>
                </p:oleObj>
              </mc:Choice>
              <mc:Fallback>
                <p:oleObj name="Formel" r:id="rId4" imgW="114120" imgH="215640" progId="Equation.3">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514850" y="3321050"/>
                        <a:ext cx="114300" cy="2159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3742360128"/>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9" presetClass="entr" presetSubtype="0" fill="hold" grpId="0" nodeType="withEffect">
                                  <p:stCondLst>
                                    <p:cond delay="0"/>
                                  </p:stCondLst>
                                  <p:childTnLst>
                                    <p:set>
                                      <p:cBhvr>
                                        <p:cTn id="6" dur="1" fill="hold">
                                          <p:stCondLst>
                                            <p:cond delay="0"/>
                                          </p:stCondLst>
                                        </p:cTn>
                                        <p:tgtEl>
                                          <p:spTgt spid="121858"/>
                                        </p:tgtEl>
                                        <p:attrNameLst>
                                          <p:attrName>style.visibility</p:attrName>
                                        </p:attrNameLst>
                                      </p:cBhvr>
                                      <p:to>
                                        <p:strVal val="visible"/>
                                      </p:to>
                                    </p:set>
                                    <p:anim calcmode="lin" valueType="num">
                                      <p:cBhvr>
                                        <p:cTn id="7" dur="1000" fill="hold"/>
                                        <p:tgtEl>
                                          <p:spTgt spid="121858"/>
                                        </p:tgtEl>
                                        <p:attrNameLst>
                                          <p:attrName>ppt_x</p:attrName>
                                        </p:attrNameLst>
                                      </p:cBhvr>
                                      <p:tavLst>
                                        <p:tav tm="0">
                                          <p:val>
                                            <p:strVal val="#ppt_x-.2"/>
                                          </p:val>
                                        </p:tav>
                                        <p:tav tm="100000">
                                          <p:val>
                                            <p:strVal val="#ppt_x"/>
                                          </p:val>
                                        </p:tav>
                                      </p:tavLst>
                                    </p:anim>
                                    <p:anim calcmode="lin" valueType="num">
                                      <p:cBhvr>
                                        <p:cTn id="8" dur="1000" fill="hold"/>
                                        <p:tgtEl>
                                          <p:spTgt spid="121858"/>
                                        </p:tgtEl>
                                        <p:attrNameLst>
                                          <p:attrName>ppt_y</p:attrName>
                                        </p:attrNameLst>
                                      </p:cBhvr>
                                      <p:tavLst>
                                        <p:tav tm="0">
                                          <p:val>
                                            <p:strVal val="#ppt_y"/>
                                          </p:val>
                                        </p:tav>
                                        <p:tav tm="100000">
                                          <p:val>
                                            <p:strVal val="#ppt_y"/>
                                          </p:val>
                                        </p:tav>
                                      </p:tavLst>
                                    </p:anim>
                                    <p:animEffect transition="in" filter="wipe(right)" prLst="gradientSize: 0.1">
                                      <p:cBhvr>
                                        <p:cTn id="9" dur="1000"/>
                                        <p:tgtEl>
                                          <p:spTgt spid="12185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1858" grpId="0"/>
    </p:bldLst>
  </p:timing>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1858" name="Rectangle 2"/>
          <p:cNvSpPr>
            <a:spLocks noGrp="1" noChangeArrowheads="1"/>
          </p:cNvSpPr>
          <p:nvPr>
            <p:ph type="title" idx="4294967295"/>
          </p:nvPr>
        </p:nvSpPr>
        <p:spPr>
          <a:xfrm>
            <a:off x="900113" y="1628775"/>
            <a:ext cx="7993062" cy="4321175"/>
          </a:xfrm>
        </p:spPr>
        <p:txBody>
          <a:bodyPr anchor="ctr"/>
          <a:lstStyle/>
          <a:p>
            <a:pPr eaLnBrk="1" hangingPunct="1"/>
            <a:r>
              <a:rPr lang="sv-SE" sz="2800" dirty="0" smtClean="0"/>
              <a:t/>
            </a:r>
            <a:br>
              <a:rPr lang="sv-SE" sz="2800" dirty="0" smtClean="0"/>
            </a:br>
            <a:r>
              <a:rPr lang="sv-SE" sz="1800" dirty="0" smtClean="0"/>
              <a:t/>
            </a:r>
            <a:br>
              <a:rPr lang="sv-SE" sz="1800" dirty="0" smtClean="0"/>
            </a:br>
            <a:r>
              <a:rPr lang="sv-SE" sz="2800" b="1" dirty="0" smtClean="0"/>
              <a:t/>
            </a:r>
            <a:br>
              <a:rPr lang="sv-SE" sz="2800" b="1" dirty="0" smtClean="0"/>
            </a:br>
            <a:r>
              <a:rPr lang="sv-SE" sz="2800" b="1" dirty="0" smtClean="0"/>
              <a:t>30. Ett </a:t>
            </a:r>
            <a:r>
              <a:rPr lang="sv-SE" sz="2800" b="1" dirty="0" smtClean="0"/>
              <a:t>tåg startar från Stockholm klockan 06.50. Klockan 11.15 är tåget framme i Göteborg. Hur lång tid tar resan</a:t>
            </a:r>
            <a:r>
              <a:rPr lang="sv-SE" sz="2800" b="1" dirty="0" smtClean="0"/>
              <a:t>?</a:t>
            </a:r>
            <a:br>
              <a:rPr lang="sv-SE" sz="2800" b="1" dirty="0" smtClean="0"/>
            </a:br>
            <a:r>
              <a:rPr lang="sv-SE" sz="2800" b="1" dirty="0"/>
              <a:t/>
            </a:r>
            <a:br>
              <a:rPr lang="sv-SE" sz="2800" b="1" dirty="0"/>
            </a:br>
            <a:r>
              <a:rPr lang="sv-SE" sz="2800" b="1" dirty="0" smtClean="0"/>
              <a:t>(37 % rätt, 49 % fel)</a:t>
            </a:r>
            <a:br>
              <a:rPr lang="sv-SE" sz="2800" b="1" dirty="0" smtClean="0"/>
            </a:br>
            <a:r>
              <a:rPr lang="sv-SE" sz="2800" b="1" dirty="0"/>
              <a:t/>
            </a:r>
            <a:br>
              <a:rPr lang="sv-SE" sz="2800" b="1" dirty="0"/>
            </a:br>
            <a:r>
              <a:rPr lang="sv-SE" sz="2800" b="1" dirty="0" smtClean="0"/>
              <a:t/>
            </a:r>
            <a:br>
              <a:rPr lang="sv-SE" sz="2800" b="1" dirty="0" smtClean="0"/>
            </a:br>
            <a:r>
              <a:rPr lang="sv-SE" sz="1800" dirty="0" smtClean="0"/>
              <a:t/>
            </a:r>
            <a:br>
              <a:rPr lang="sv-SE" sz="1800" dirty="0" smtClean="0"/>
            </a:br>
            <a:r>
              <a:rPr lang="sv-SE" sz="1800" dirty="0" smtClean="0"/>
              <a:t/>
            </a:r>
            <a:br>
              <a:rPr lang="sv-SE" sz="1800" dirty="0" smtClean="0"/>
            </a:br>
            <a:r>
              <a:rPr lang="sv-SE" sz="1800" dirty="0" smtClean="0"/>
              <a:t/>
            </a:r>
            <a:br>
              <a:rPr lang="sv-SE" sz="1800" dirty="0" smtClean="0"/>
            </a:br>
            <a:endParaRPr lang="sv-SE" sz="1800" dirty="0" smtClean="0"/>
          </a:p>
        </p:txBody>
      </p:sp>
      <p:sp>
        <p:nvSpPr>
          <p:cNvPr id="121864" name="Text Box 3"/>
          <p:cNvSpPr txBox="1">
            <a:spLocks noChangeArrowheads="1"/>
          </p:cNvSpPr>
          <p:nvPr/>
        </p:nvSpPr>
        <p:spPr bwMode="auto">
          <a:xfrm>
            <a:off x="3059113" y="6237288"/>
            <a:ext cx="4667250" cy="366712"/>
          </a:xfrm>
          <a:prstGeom prst="rect">
            <a:avLst/>
          </a:prstGeom>
          <a:noFill/>
          <a:ln w="9525">
            <a:noFill/>
            <a:miter lim="800000"/>
            <a:headEnd/>
            <a:tailEnd/>
          </a:ln>
        </p:spPr>
        <p:txBody>
          <a:bodyPr wrap="none">
            <a:spAutoFit/>
          </a:bodyPr>
          <a:lstStyle/>
          <a:p>
            <a:r>
              <a:rPr lang="sv-SE">
                <a:latin typeface="Times New Roman" pitchFamily="18" charset="0"/>
              </a:rPr>
              <a:t>Ingrid Malmberg, Gymnasieskolan Vipan i Lund</a:t>
            </a:r>
          </a:p>
        </p:txBody>
      </p:sp>
      <p:pic>
        <p:nvPicPr>
          <p:cNvPr id="121865" name="Picture 4" descr="NYLOGO"/>
          <p:cNvPicPr>
            <a:picLocks noChangeAspect="1" noChangeArrowheads="1"/>
          </p:cNvPicPr>
          <p:nvPr/>
        </p:nvPicPr>
        <p:blipFill>
          <a:blip r:embed="rId3"/>
          <a:srcRect/>
          <a:stretch>
            <a:fillRect/>
          </a:stretch>
        </p:blipFill>
        <p:spPr bwMode="auto">
          <a:xfrm>
            <a:off x="7956550" y="5734050"/>
            <a:ext cx="936625" cy="925513"/>
          </a:xfrm>
          <a:prstGeom prst="rect">
            <a:avLst/>
          </a:prstGeom>
          <a:noFill/>
          <a:ln w="9525">
            <a:noFill/>
            <a:miter lim="800000"/>
            <a:headEnd/>
            <a:tailEnd/>
          </a:ln>
        </p:spPr>
      </p:pic>
      <p:sp>
        <p:nvSpPr>
          <p:cNvPr id="121866" name="Text Box 5"/>
          <p:cNvSpPr txBox="1">
            <a:spLocks noChangeArrowheads="1"/>
          </p:cNvSpPr>
          <p:nvPr/>
        </p:nvSpPr>
        <p:spPr bwMode="auto">
          <a:xfrm>
            <a:off x="755650" y="908050"/>
            <a:ext cx="7848600" cy="519113"/>
          </a:xfrm>
          <a:prstGeom prst="rect">
            <a:avLst/>
          </a:prstGeom>
          <a:noFill/>
          <a:ln w="9525">
            <a:noFill/>
            <a:miter lim="800000"/>
            <a:headEnd/>
            <a:tailEnd/>
          </a:ln>
        </p:spPr>
        <p:txBody>
          <a:bodyPr>
            <a:spAutoFit/>
          </a:bodyPr>
          <a:lstStyle/>
          <a:p>
            <a:pPr algn="ctr"/>
            <a:r>
              <a:rPr lang="sv-SE" sz="2800"/>
              <a:t>Diagnosuppgifter som många gör fel på</a:t>
            </a:r>
          </a:p>
        </p:txBody>
      </p:sp>
      <p:graphicFrame>
        <p:nvGraphicFramePr>
          <p:cNvPr id="121862" name="Object 6"/>
          <p:cNvGraphicFramePr>
            <a:graphicFrameLocks noChangeAspect="1"/>
          </p:cNvGraphicFramePr>
          <p:nvPr/>
        </p:nvGraphicFramePr>
        <p:xfrm>
          <a:off x="4514850" y="3321050"/>
          <a:ext cx="114300" cy="215900"/>
        </p:xfrm>
        <a:graphic>
          <a:graphicData uri="http://schemas.openxmlformats.org/presentationml/2006/ole">
            <mc:AlternateContent xmlns:mc="http://schemas.openxmlformats.org/markup-compatibility/2006">
              <mc:Choice xmlns:v="urn:schemas-microsoft-com:vml" Requires="v">
                <p:oleObj spid="_x0000_s126983" name="Formel" r:id="rId4" imgW="114120" imgH="215640" progId="Equation.3">
                  <p:embed/>
                </p:oleObj>
              </mc:Choice>
              <mc:Fallback>
                <p:oleObj name="Formel" r:id="rId4" imgW="114120" imgH="215640" progId="Equation.3">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514850" y="3321050"/>
                        <a:ext cx="114300" cy="2159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1818346823"/>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9" presetClass="entr" presetSubtype="0" fill="hold" grpId="0" nodeType="withEffect">
                                  <p:stCondLst>
                                    <p:cond delay="0"/>
                                  </p:stCondLst>
                                  <p:childTnLst>
                                    <p:set>
                                      <p:cBhvr>
                                        <p:cTn id="6" dur="1" fill="hold">
                                          <p:stCondLst>
                                            <p:cond delay="0"/>
                                          </p:stCondLst>
                                        </p:cTn>
                                        <p:tgtEl>
                                          <p:spTgt spid="121858"/>
                                        </p:tgtEl>
                                        <p:attrNameLst>
                                          <p:attrName>style.visibility</p:attrName>
                                        </p:attrNameLst>
                                      </p:cBhvr>
                                      <p:to>
                                        <p:strVal val="visible"/>
                                      </p:to>
                                    </p:set>
                                    <p:anim calcmode="lin" valueType="num">
                                      <p:cBhvr>
                                        <p:cTn id="7" dur="1000" fill="hold"/>
                                        <p:tgtEl>
                                          <p:spTgt spid="121858"/>
                                        </p:tgtEl>
                                        <p:attrNameLst>
                                          <p:attrName>ppt_x</p:attrName>
                                        </p:attrNameLst>
                                      </p:cBhvr>
                                      <p:tavLst>
                                        <p:tav tm="0">
                                          <p:val>
                                            <p:strVal val="#ppt_x-.2"/>
                                          </p:val>
                                        </p:tav>
                                        <p:tav tm="100000">
                                          <p:val>
                                            <p:strVal val="#ppt_x"/>
                                          </p:val>
                                        </p:tav>
                                      </p:tavLst>
                                    </p:anim>
                                    <p:anim calcmode="lin" valueType="num">
                                      <p:cBhvr>
                                        <p:cTn id="8" dur="1000" fill="hold"/>
                                        <p:tgtEl>
                                          <p:spTgt spid="121858"/>
                                        </p:tgtEl>
                                        <p:attrNameLst>
                                          <p:attrName>ppt_y</p:attrName>
                                        </p:attrNameLst>
                                      </p:cBhvr>
                                      <p:tavLst>
                                        <p:tav tm="0">
                                          <p:val>
                                            <p:strVal val="#ppt_y"/>
                                          </p:val>
                                        </p:tav>
                                        <p:tav tm="100000">
                                          <p:val>
                                            <p:strVal val="#ppt_y"/>
                                          </p:val>
                                        </p:tav>
                                      </p:tavLst>
                                    </p:anim>
                                    <p:animEffect transition="in" filter="wipe(right)" prLst="gradientSize: 0.1">
                                      <p:cBhvr>
                                        <p:cTn id="9" dur="1000"/>
                                        <p:tgtEl>
                                          <p:spTgt spid="12185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1858" grpId="0"/>
    </p:bldLst>
  </p:timing>
</p:sld>
</file>

<file path=ppt/slides/slide1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1858" name="Rectangle 2"/>
          <p:cNvSpPr>
            <a:spLocks noGrp="1" noChangeArrowheads="1"/>
          </p:cNvSpPr>
          <p:nvPr>
            <p:ph type="title" idx="4294967295"/>
          </p:nvPr>
        </p:nvSpPr>
        <p:spPr>
          <a:xfrm>
            <a:off x="900113" y="1628775"/>
            <a:ext cx="7993062" cy="4321175"/>
          </a:xfrm>
        </p:spPr>
        <p:txBody>
          <a:bodyPr anchor="ctr"/>
          <a:lstStyle/>
          <a:p>
            <a:pPr eaLnBrk="1" hangingPunct="1"/>
            <a:r>
              <a:rPr lang="sv-SE" sz="2800" dirty="0" smtClean="0"/>
              <a:t/>
            </a:r>
            <a:br>
              <a:rPr lang="sv-SE" sz="2800" dirty="0" smtClean="0"/>
            </a:br>
            <a:r>
              <a:rPr lang="sv-SE" sz="1800" dirty="0" smtClean="0"/>
              <a:t/>
            </a:r>
            <a:br>
              <a:rPr lang="sv-SE" sz="1800" dirty="0" smtClean="0"/>
            </a:br>
            <a:r>
              <a:rPr lang="sv-SE" sz="1800" dirty="0" smtClean="0"/>
              <a:t/>
            </a:r>
            <a:br>
              <a:rPr lang="sv-SE" sz="1800" dirty="0" smtClean="0"/>
            </a:br>
            <a:r>
              <a:rPr lang="sv-SE" sz="1800" dirty="0" smtClean="0"/>
              <a:t/>
            </a:r>
            <a:br>
              <a:rPr lang="sv-SE" sz="1800" dirty="0" smtClean="0"/>
            </a:br>
            <a:r>
              <a:rPr lang="sv-SE" sz="1800" dirty="0" smtClean="0"/>
              <a:t/>
            </a:r>
            <a:br>
              <a:rPr lang="sv-SE" sz="1800" dirty="0" smtClean="0"/>
            </a:br>
            <a:r>
              <a:rPr lang="sv-SE" sz="2800" dirty="0" smtClean="0"/>
              <a:t>28. </a:t>
            </a:r>
            <a:r>
              <a:rPr lang="sv-SE" sz="2800" b="1" dirty="0" smtClean="0"/>
              <a:t>Beräkna 64,5/5 </a:t>
            </a:r>
            <a:r>
              <a:rPr lang="sv-SE" sz="2800" dirty="0" smtClean="0"/>
              <a:t>(26 % rätt, 17 % fel)</a:t>
            </a:r>
            <a:r>
              <a:rPr lang="sv-SE" sz="2800" b="1" dirty="0" smtClean="0"/>
              <a:t/>
            </a:r>
            <a:br>
              <a:rPr lang="sv-SE" sz="2800" b="1" dirty="0" smtClean="0"/>
            </a:br>
            <a:r>
              <a:rPr lang="sv-SE" sz="2800" b="1" dirty="0" smtClean="0"/>
              <a:t/>
            </a:r>
            <a:br>
              <a:rPr lang="sv-SE" sz="2800" b="1" dirty="0" smtClean="0"/>
            </a:br>
            <a:r>
              <a:rPr lang="sv-SE" sz="2800" b="1" dirty="0" smtClean="0"/>
              <a:t> </a:t>
            </a:r>
            <a:r>
              <a:rPr lang="sv-SE" sz="2800" b="1" dirty="0" smtClean="0"/>
              <a:t>29. Beräkna 2/0,01 </a:t>
            </a:r>
            <a:r>
              <a:rPr lang="sv-SE" sz="2800" dirty="0" smtClean="0"/>
              <a:t>(11 % rätt, 26 % fel)</a:t>
            </a:r>
            <a:r>
              <a:rPr lang="sv-SE" sz="2800" b="1" dirty="0" smtClean="0"/>
              <a:t/>
            </a:r>
            <a:br>
              <a:rPr lang="sv-SE" sz="2800" b="1" dirty="0" smtClean="0"/>
            </a:br>
            <a:r>
              <a:rPr lang="sv-SE" sz="2800" b="1" dirty="0" smtClean="0"/>
              <a:t/>
            </a:r>
            <a:br>
              <a:rPr lang="sv-SE" sz="2800" b="1" dirty="0" smtClean="0"/>
            </a:br>
            <a:r>
              <a:rPr lang="sv-SE" sz="2800" dirty="0" smtClean="0"/>
              <a:t>Låg svarsfrekvens tror jag beror på att eleverna känner sig osäkra på hur de ska beräkna detta utan räknare.</a:t>
            </a:r>
            <a:r>
              <a:rPr lang="sv-SE" sz="2800" b="1" dirty="0" smtClean="0"/>
              <a:t/>
            </a:r>
            <a:br>
              <a:rPr lang="sv-SE" sz="2800" b="1" dirty="0" smtClean="0"/>
            </a:br>
            <a:r>
              <a:rPr lang="sv-SE" sz="2800" b="1" dirty="0"/>
              <a:t/>
            </a:r>
            <a:br>
              <a:rPr lang="sv-SE" sz="2800" b="1" dirty="0"/>
            </a:br>
            <a:r>
              <a:rPr lang="sv-SE" sz="2800" b="1" dirty="0" smtClean="0"/>
              <a:t/>
            </a:r>
            <a:br>
              <a:rPr lang="sv-SE" sz="2800" b="1" dirty="0" smtClean="0"/>
            </a:br>
            <a:r>
              <a:rPr lang="sv-SE" sz="1800" dirty="0" smtClean="0"/>
              <a:t/>
            </a:r>
            <a:br>
              <a:rPr lang="sv-SE" sz="1800" dirty="0" smtClean="0"/>
            </a:br>
            <a:r>
              <a:rPr lang="sv-SE" sz="1800" dirty="0" smtClean="0"/>
              <a:t/>
            </a:r>
            <a:br>
              <a:rPr lang="sv-SE" sz="1800" dirty="0" smtClean="0"/>
            </a:br>
            <a:endParaRPr lang="sv-SE" sz="1800" dirty="0" smtClean="0"/>
          </a:p>
        </p:txBody>
      </p:sp>
      <p:sp>
        <p:nvSpPr>
          <p:cNvPr id="121864" name="Text Box 3"/>
          <p:cNvSpPr txBox="1">
            <a:spLocks noChangeArrowheads="1"/>
          </p:cNvSpPr>
          <p:nvPr/>
        </p:nvSpPr>
        <p:spPr bwMode="auto">
          <a:xfrm>
            <a:off x="3059113" y="6237288"/>
            <a:ext cx="4667250" cy="366712"/>
          </a:xfrm>
          <a:prstGeom prst="rect">
            <a:avLst/>
          </a:prstGeom>
          <a:noFill/>
          <a:ln w="9525">
            <a:noFill/>
            <a:miter lim="800000"/>
            <a:headEnd/>
            <a:tailEnd/>
          </a:ln>
        </p:spPr>
        <p:txBody>
          <a:bodyPr wrap="none">
            <a:spAutoFit/>
          </a:bodyPr>
          <a:lstStyle/>
          <a:p>
            <a:r>
              <a:rPr lang="sv-SE">
                <a:latin typeface="Times New Roman" pitchFamily="18" charset="0"/>
              </a:rPr>
              <a:t>Ingrid Malmberg, Gymnasieskolan Vipan i Lund</a:t>
            </a:r>
          </a:p>
        </p:txBody>
      </p:sp>
      <p:pic>
        <p:nvPicPr>
          <p:cNvPr id="121865" name="Picture 4" descr="NYLOGO"/>
          <p:cNvPicPr>
            <a:picLocks noChangeAspect="1" noChangeArrowheads="1"/>
          </p:cNvPicPr>
          <p:nvPr/>
        </p:nvPicPr>
        <p:blipFill>
          <a:blip r:embed="rId3"/>
          <a:srcRect/>
          <a:stretch>
            <a:fillRect/>
          </a:stretch>
        </p:blipFill>
        <p:spPr bwMode="auto">
          <a:xfrm>
            <a:off x="7956550" y="5734050"/>
            <a:ext cx="936625" cy="925513"/>
          </a:xfrm>
          <a:prstGeom prst="rect">
            <a:avLst/>
          </a:prstGeom>
          <a:noFill/>
          <a:ln w="9525">
            <a:noFill/>
            <a:miter lim="800000"/>
            <a:headEnd/>
            <a:tailEnd/>
          </a:ln>
        </p:spPr>
      </p:pic>
      <p:sp>
        <p:nvSpPr>
          <p:cNvPr id="121866" name="Text Box 5"/>
          <p:cNvSpPr txBox="1">
            <a:spLocks noChangeArrowheads="1"/>
          </p:cNvSpPr>
          <p:nvPr/>
        </p:nvSpPr>
        <p:spPr bwMode="auto">
          <a:xfrm>
            <a:off x="755650" y="908050"/>
            <a:ext cx="7848600" cy="519113"/>
          </a:xfrm>
          <a:prstGeom prst="rect">
            <a:avLst/>
          </a:prstGeom>
          <a:noFill/>
          <a:ln w="9525">
            <a:noFill/>
            <a:miter lim="800000"/>
            <a:headEnd/>
            <a:tailEnd/>
          </a:ln>
        </p:spPr>
        <p:txBody>
          <a:bodyPr>
            <a:spAutoFit/>
          </a:bodyPr>
          <a:lstStyle/>
          <a:p>
            <a:pPr algn="ctr"/>
            <a:r>
              <a:rPr lang="sv-SE" sz="2800" dirty="0"/>
              <a:t>Diagnosuppgifter som många </a:t>
            </a:r>
            <a:r>
              <a:rPr lang="sv-SE" sz="2800" dirty="0" smtClean="0"/>
              <a:t>hoppar över</a:t>
            </a:r>
            <a:endParaRPr lang="sv-SE" sz="2800" dirty="0"/>
          </a:p>
        </p:txBody>
      </p:sp>
      <p:graphicFrame>
        <p:nvGraphicFramePr>
          <p:cNvPr id="121862" name="Object 6"/>
          <p:cNvGraphicFramePr>
            <a:graphicFrameLocks noChangeAspect="1"/>
          </p:cNvGraphicFramePr>
          <p:nvPr/>
        </p:nvGraphicFramePr>
        <p:xfrm>
          <a:off x="4514850" y="3321050"/>
          <a:ext cx="114300" cy="215900"/>
        </p:xfrm>
        <a:graphic>
          <a:graphicData uri="http://schemas.openxmlformats.org/presentationml/2006/ole">
            <mc:AlternateContent xmlns:mc="http://schemas.openxmlformats.org/markup-compatibility/2006">
              <mc:Choice xmlns:v="urn:schemas-microsoft-com:vml" Requires="v">
                <p:oleObj spid="_x0000_s124936" name="Formel" r:id="rId4" imgW="114120" imgH="215640" progId="Equation.3">
                  <p:embed/>
                </p:oleObj>
              </mc:Choice>
              <mc:Fallback>
                <p:oleObj name="Formel" r:id="rId4" imgW="114120" imgH="215640" progId="Equation.3">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514850" y="3321050"/>
                        <a:ext cx="114300" cy="2159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3742360128"/>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9" presetClass="entr" presetSubtype="0" fill="hold" grpId="0" nodeType="withEffect">
                                  <p:stCondLst>
                                    <p:cond delay="0"/>
                                  </p:stCondLst>
                                  <p:childTnLst>
                                    <p:set>
                                      <p:cBhvr>
                                        <p:cTn id="6" dur="1" fill="hold">
                                          <p:stCondLst>
                                            <p:cond delay="0"/>
                                          </p:stCondLst>
                                        </p:cTn>
                                        <p:tgtEl>
                                          <p:spTgt spid="121858"/>
                                        </p:tgtEl>
                                        <p:attrNameLst>
                                          <p:attrName>style.visibility</p:attrName>
                                        </p:attrNameLst>
                                      </p:cBhvr>
                                      <p:to>
                                        <p:strVal val="visible"/>
                                      </p:to>
                                    </p:set>
                                    <p:anim calcmode="lin" valueType="num">
                                      <p:cBhvr>
                                        <p:cTn id="7" dur="1000" fill="hold"/>
                                        <p:tgtEl>
                                          <p:spTgt spid="121858"/>
                                        </p:tgtEl>
                                        <p:attrNameLst>
                                          <p:attrName>ppt_x</p:attrName>
                                        </p:attrNameLst>
                                      </p:cBhvr>
                                      <p:tavLst>
                                        <p:tav tm="0">
                                          <p:val>
                                            <p:strVal val="#ppt_x-.2"/>
                                          </p:val>
                                        </p:tav>
                                        <p:tav tm="100000">
                                          <p:val>
                                            <p:strVal val="#ppt_x"/>
                                          </p:val>
                                        </p:tav>
                                      </p:tavLst>
                                    </p:anim>
                                    <p:anim calcmode="lin" valueType="num">
                                      <p:cBhvr>
                                        <p:cTn id="8" dur="1000" fill="hold"/>
                                        <p:tgtEl>
                                          <p:spTgt spid="121858"/>
                                        </p:tgtEl>
                                        <p:attrNameLst>
                                          <p:attrName>ppt_y</p:attrName>
                                        </p:attrNameLst>
                                      </p:cBhvr>
                                      <p:tavLst>
                                        <p:tav tm="0">
                                          <p:val>
                                            <p:strVal val="#ppt_y"/>
                                          </p:val>
                                        </p:tav>
                                        <p:tav tm="100000">
                                          <p:val>
                                            <p:strVal val="#ppt_y"/>
                                          </p:val>
                                        </p:tav>
                                      </p:tavLst>
                                    </p:anim>
                                    <p:animEffect transition="in" filter="wipe(right)" prLst="gradientSize: 0.1">
                                      <p:cBhvr>
                                        <p:cTn id="9" dur="1000"/>
                                        <p:tgtEl>
                                          <p:spTgt spid="12185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1858" grpId="0"/>
    </p:bldLst>
  </p:timing>
</p:sld>
</file>

<file path=ppt/slides/slide1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2882" name="Rectangle 2"/>
          <p:cNvSpPr>
            <a:spLocks noGrp="1" noChangeArrowheads="1"/>
          </p:cNvSpPr>
          <p:nvPr>
            <p:ph type="title" idx="4294967295"/>
          </p:nvPr>
        </p:nvSpPr>
        <p:spPr>
          <a:xfrm>
            <a:off x="755650" y="1557338"/>
            <a:ext cx="8137525" cy="3816350"/>
          </a:xfrm>
        </p:spPr>
        <p:txBody>
          <a:bodyPr anchor="ctr"/>
          <a:lstStyle/>
          <a:p>
            <a:pPr eaLnBrk="1" hangingPunct="1"/>
            <a:r>
              <a:rPr lang="sv-SE" sz="2800" dirty="0" smtClean="0"/>
              <a:t/>
            </a:r>
            <a:br>
              <a:rPr lang="sv-SE" sz="2800" dirty="0" smtClean="0"/>
            </a:br>
            <a:r>
              <a:rPr lang="sv-SE" sz="2800" dirty="0" smtClean="0"/>
              <a:t>22. Förenkla uttrycket 2x – 3 + x – 2 så långt som möjligt.</a:t>
            </a:r>
            <a:br>
              <a:rPr lang="sv-SE" sz="2800" dirty="0" smtClean="0"/>
            </a:br>
            <a:r>
              <a:rPr lang="sv-SE" sz="2800" dirty="0"/>
              <a:t/>
            </a:r>
            <a:br>
              <a:rPr lang="sv-SE" sz="2800" dirty="0"/>
            </a:br>
            <a:r>
              <a:rPr lang="sv-SE" sz="2800" dirty="0" smtClean="0"/>
              <a:t>(66 % hoppade över denna uppgift)</a:t>
            </a:r>
            <a:br>
              <a:rPr lang="sv-SE" sz="2800" dirty="0" smtClean="0"/>
            </a:br>
            <a:r>
              <a:rPr lang="sv-SE" sz="2800" dirty="0"/>
              <a:t/>
            </a:r>
            <a:br>
              <a:rPr lang="sv-SE" sz="2800" dirty="0"/>
            </a:br>
            <a:r>
              <a:rPr lang="sv-SE" sz="2800" dirty="0" smtClean="0"/>
              <a:t>Många elever hoppade över flera eller alla algebra uppgifter.</a:t>
            </a:r>
            <a:br>
              <a:rPr lang="sv-SE" sz="2800" dirty="0" smtClean="0"/>
            </a:br>
            <a:r>
              <a:rPr lang="sv-SE" sz="2800" dirty="0"/>
              <a:t/>
            </a:r>
            <a:br>
              <a:rPr lang="sv-SE" sz="2800" dirty="0"/>
            </a:br>
            <a:endParaRPr lang="sv-SE" sz="1800" dirty="0" smtClean="0"/>
          </a:p>
        </p:txBody>
      </p:sp>
      <p:sp>
        <p:nvSpPr>
          <p:cNvPr id="122893" name="Text Box 3"/>
          <p:cNvSpPr txBox="1">
            <a:spLocks noChangeArrowheads="1"/>
          </p:cNvSpPr>
          <p:nvPr/>
        </p:nvSpPr>
        <p:spPr bwMode="auto">
          <a:xfrm>
            <a:off x="3059113" y="6237288"/>
            <a:ext cx="4667250" cy="366712"/>
          </a:xfrm>
          <a:prstGeom prst="rect">
            <a:avLst/>
          </a:prstGeom>
          <a:noFill/>
          <a:ln w="9525">
            <a:noFill/>
            <a:miter lim="800000"/>
            <a:headEnd/>
            <a:tailEnd/>
          </a:ln>
        </p:spPr>
        <p:txBody>
          <a:bodyPr wrap="none">
            <a:spAutoFit/>
          </a:bodyPr>
          <a:lstStyle/>
          <a:p>
            <a:r>
              <a:rPr lang="sv-SE">
                <a:latin typeface="Times New Roman" pitchFamily="18" charset="0"/>
              </a:rPr>
              <a:t>Ingrid Malmberg, Gymnasieskolan Vipan i Lund</a:t>
            </a:r>
          </a:p>
        </p:txBody>
      </p:sp>
      <p:pic>
        <p:nvPicPr>
          <p:cNvPr id="122894" name="Picture 4" descr="NYLOGO"/>
          <p:cNvPicPr>
            <a:picLocks noChangeAspect="1" noChangeArrowheads="1"/>
          </p:cNvPicPr>
          <p:nvPr/>
        </p:nvPicPr>
        <p:blipFill>
          <a:blip r:embed="rId3"/>
          <a:srcRect/>
          <a:stretch>
            <a:fillRect/>
          </a:stretch>
        </p:blipFill>
        <p:spPr bwMode="auto">
          <a:xfrm>
            <a:off x="7956550" y="5734050"/>
            <a:ext cx="936625" cy="925513"/>
          </a:xfrm>
          <a:prstGeom prst="rect">
            <a:avLst/>
          </a:prstGeom>
          <a:noFill/>
          <a:ln w="9525">
            <a:noFill/>
            <a:miter lim="800000"/>
            <a:headEnd/>
            <a:tailEnd/>
          </a:ln>
        </p:spPr>
      </p:pic>
      <p:sp>
        <p:nvSpPr>
          <p:cNvPr id="122895" name="Text Box 5"/>
          <p:cNvSpPr txBox="1">
            <a:spLocks noChangeArrowheads="1"/>
          </p:cNvSpPr>
          <p:nvPr/>
        </p:nvSpPr>
        <p:spPr bwMode="auto">
          <a:xfrm>
            <a:off x="755650" y="908050"/>
            <a:ext cx="7848600" cy="519113"/>
          </a:xfrm>
          <a:prstGeom prst="rect">
            <a:avLst/>
          </a:prstGeom>
          <a:noFill/>
          <a:ln w="9525">
            <a:noFill/>
            <a:miter lim="800000"/>
            <a:headEnd/>
            <a:tailEnd/>
          </a:ln>
        </p:spPr>
        <p:txBody>
          <a:bodyPr>
            <a:spAutoFit/>
          </a:bodyPr>
          <a:lstStyle/>
          <a:p>
            <a:pPr algn="ctr"/>
            <a:r>
              <a:rPr lang="sv-SE" sz="2800"/>
              <a:t>Diagnosuppgifter som många hoppar över</a:t>
            </a:r>
          </a:p>
        </p:txBody>
      </p:sp>
      <p:graphicFrame>
        <p:nvGraphicFramePr>
          <p:cNvPr id="122886" name="Object 6"/>
          <p:cNvGraphicFramePr>
            <a:graphicFrameLocks noChangeAspect="1"/>
          </p:cNvGraphicFramePr>
          <p:nvPr/>
        </p:nvGraphicFramePr>
        <p:xfrm>
          <a:off x="4514850" y="3321050"/>
          <a:ext cx="114300" cy="215900"/>
        </p:xfrm>
        <a:graphic>
          <a:graphicData uri="http://schemas.openxmlformats.org/presentationml/2006/ole">
            <mc:AlternateContent xmlns:mc="http://schemas.openxmlformats.org/markup-compatibility/2006">
              <mc:Choice xmlns:v="urn:schemas-microsoft-com:vml" Requires="v">
                <p:oleObj spid="_x0000_s122924" name="Formel" r:id="rId4" imgW="114120" imgH="215640" progId="Equation.3">
                  <p:embed/>
                </p:oleObj>
              </mc:Choice>
              <mc:Fallback>
                <p:oleObj name="Formel" r:id="rId4" imgW="114120" imgH="215640" progId="Equation.3">
                  <p:embed/>
                  <p:pic>
                    <p:nvPicPr>
                      <p:cNvPr id="0" name="Picture 6"/>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514850" y="3321050"/>
                        <a:ext cx="114300" cy="2159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22896" name="Rectangle 8"/>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sv-SE"/>
          </a:p>
        </p:txBody>
      </p:sp>
      <p:graphicFrame>
        <p:nvGraphicFramePr>
          <p:cNvPr id="122887" name="Object 7"/>
          <p:cNvGraphicFramePr>
            <a:graphicFrameLocks noChangeAspect="1"/>
          </p:cNvGraphicFramePr>
          <p:nvPr/>
        </p:nvGraphicFramePr>
        <p:xfrm>
          <a:off x="0" y="0"/>
          <a:ext cx="320675" cy="228600"/>
        </p:xfrm>
        <a:graphic>
          <a:graphicData uri="http://schemas.openxmlformats.org/presentationml/2006/ole">
            <mc:AlternateContent xmlns:mc="http://schemas.openxmlformats.org/markup-compatibility/2006">
              <mc:Choice xmlns:v="urn:schemas-microsoft-com:vml" Requires="v">
                <p:oleObj spid="_x0000_s122925" name="Formel" r:id="rId6" imgW="317362" imgH="228501" progId="Equation.3">
                  <p:embed/>
                </p:oleObj>
              </mc:Choice>
              <mc:Fallback>
                <p:oleObj name="Formel" r:id="rId6" imgW="317362" imgH="228501" progId="Equation.3">
                  <p:embed/>
                  <p:pic>
                    <p:nvPicPr>
                      <p:cNvPr id="0" name="Picture 7"/>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0" y="0"/>
                        <a:ext cx="320675" cy="2286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22897" name="Rectangle 10"/>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sv-SE"/>
          </a:p>
        </p:txBody>
      </p:sp>
      <p:graphicFrame>
        <p:nvGraphicFramePr>
          <p:cNvPr id="122889" name="Object 9"/>
          <p:cNvGraphicFramePr>
            <a:graphicFrameLocks noChangeAspect="1"/>
          </p:cNvGraphicFramePr>
          <p:nvPr/>
        </p:nvGraphicFramePr>
        <p:xfrm>
          <a:off x="0" y="0"/>
          <a:ext cx="320675" cy="228600"/>
        </p:xfrm>
        <a:graphic>
          <a:graphicData uri="http://schemas.openxmlformats.org/presentationml/2006/ole">
            <mc:AlternateContent xmlns:mc="http://schemas.openxmlformats.org/markup-compatibility/2006">
              <mc:Choice xmlns:v="urn:schemas-microsoft-com:vml" Requires="v">
                <p:oleObj spid="_x0000_s122926" name="Formel" r:id="rId8" imgW="317362" imgH="228501" progId="Equation.3">
                  <p:embed/>
                </p:oleObj>
              </mc:Choice>
              <mc:Fallback>
                <p:oleObj name="Formel" r:id="rId8" imgW="317362" imgH="228501" progId="Equation.3">
                  <p:embed/>
                  <p:pic>
                    <p:nvPicPr>
                      <p:cNvPr id="0" name="Picture 9"/>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0" y="0"/>
                        <a:ext cx="320675" cy="2286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22898" name="Rectangle 12"/>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sv-SE"/>
          </a:p>
        </p:txBody>
      </p:sp>
      <p:graphicFrame>
        <p:nvGraphicFramePr>
          <p:cNvPr id="122891" name="Object 11"/>
          <p:cNvGraphicFramePr>
            <a:graphicFrameLocks noChangeAspect="1"/>
          </p:cNvGraphicFramePr>
          <p:nvPr/>
        </p:nvGraphicFramePr>
        <p:xfrm>
          <a:off x="0" y="0"/>
          <a:ext cx="320675" cy="228600"/>
        </p:xfrm>
        <a:graphic>
          <a:graphicData uri="http://schemas.openxmlformats.org/presentationml/2006/ole">
            <mc:AlternateContent xmlns:mc="http://schemas.openxmlformats.org/markup-compatibility/2006">
              <mc:Choice xmlns:v="urn:schemas-microsoft-com:vml" Requires="v">
                <p:oleObj spid="_x0000_s122927" name="Formel" r:id="rId9" imgW="317362" imgH="228501" progId="Equation.3">
                  <p:embed/>
                </p:oleObj>
              </mc:Choice>
              <mc:Fallback>
                <p:oleObj name="Formel" r:id="rId9" imgW="317362" imgH="228501" progId="Equation.3">
                  <p:embed/>
                  <p:pic>
                    <p:nvPicPr>
                      <p:cNvPr id="0" name="Picture 11"/>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0" y="0"/>
                        <a:ext cx="320675" cy="2286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9" presetClass="entr" presetSubtype="0" fill="hold" grpId="0" nodeType="withEffect">
                                  <p:stCondLst>
                                    <p:cond delay="0"/>
                                  </p:stCondLst>
                                  <p:childTnLst>
                                    <p:set>
                                      <p:cBhvr>
                                        <p:cTn id="6" dur="1" fill="hold">
                                          <p:stCondLst>
                                            <p:cond delay="0"/>
                                          </p:stCondLst>
                                        </p:cTn>
                                        <p:tgtEl>
                                          <p:spTgt spid="122882"/>
                                        </p:tgtEl>
                                        <p:attrNameLst>
                                          <p:attrName>style.visibility</p:attrName>
                                        </p:attrNameLst>
                                      </p:cBhvr>
                                      <p:to>
                                        <p:strVal val="visible"/>
                                      </p:to>
                                    </p:set>
                                    <p:anim calcmode="lin" valueType="num">
                                      <p:cBhvr>
                                        <p:cTn id="7" dur="1000" fill="hold"/>
                                        <p:tgtEl>
                                          <p:spTgt spid="122882"/>
                                        </p:tgtEl>
                                        <p:attrNameLst>
                                          <p:attrName>ppt_x</p:attrName>
                                        </p:attrNameLst>
                                      </p:cBhvr>
                                      <p:tavLst>
                                        <p:tav tm="0">
                                          <p:val>
                                            <p:strVal val="#ppt_x-.2"/>
                                          </p:val>
                                        </p:tav>
                                        <p:tav tm="100000">
                                          <p:val>
                                            <p:strVal val="#ppt_x"/>
                                          </p:val>
                                        </p:tav>
                                      </p:tavLst>
                                    </p:anim>
                                    <p:anim calcmode="lin" valueType="num">
                                      <p:cBhvr>
                                        <p:cTn id="8" dur="1000" fill="hold"/>
                                        <p:tgtEl>
                                          <p:spTgt spid="122882"/>
                                        </p:tgtEl>
                                        <p:attrNameLst>
                                          <p:attrName>ppt_y</p:attrName>
                                        </p:attrNameLst>
                                      </p:cBhvr>
                                      <p:tavLst>
                                        <p:tav tm="0">
                                          <p:val>
                                            <p:strVal val="#ppt_y"/>
                                          </p:val>
                                        </p:tav>
                                        <p:tav tm="100000">
                                          <p:val>
                                            <p:strVal val="#ppt_y"/>
                                          </p:val>
                                        </p:tav>
                                      </p:tavLst>
                                    </p:anim>
                                    <p:animEffect transition="in" filter="wipe(right)" prLst="gradientSize: 0.1">
                                      <p:cBhvr>
                                        <p:cTn id="9" dur="1000"/>
                                        <p:tgtEl>
                                          <p:spTgt spid="12288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882" grpId="0"/>
    </p:bldLst>
  </p:timing>
</p:sld>
</file>

<file path=ppt/slides/slide1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2882" name="Rectangle 2"/>
          <p:cNvSpPr>
            <a:spLocks noGrp="1" noChangeArrowheads="1"/>
          </p:cNvSpPr>
          <p:nvPr>
            <p:ph type="title" idx="4294967295"/>
          </p:nvPr>
        </p:nvSpPr>
        <p:spPr>
          <a:xfrm>
            <a:off x="755650" y="1557338"/>
            <a:ext cx="8137525" cy="4679950"/>
          </a:xfrm>
        </p:spPr>
        <p:txBody>
          <a:bodyPr anchor="ctr"/>
          <a:lstStyle/>
          <a:p>
            <a:pPr eaLnBrk="1" hangingPunct="1"/>
            <a:r>
              <a:rPr lang="sv-SE" sz="2800" dirty="0" smtClean="0"/>
              <a:t/>
            </a:r>
            <a:br>
              <a:rPr lang="sv-SE" sz="2800" dirty="0" smtClean="0"/>
            </a:br>
            <a:r>
              <a:rPr lang="sv-SE" sz="2800" b="1" dirty="0" smtClean="0"/>
              <a:t>39</a:t>
            </a:r>
            <a:r>
              <a:rPr lang="sv-SE" sz="2800" b="1" dirty="0" smtClean="0"/>
              <a:t>.</a:t>
            </a:r>
            <a:r>
              <a:rPr lang="sv-SE" sz="2800" b="1" dirty="0" smtClean="0"/>
              <a:t> </a:t>
            </a:r>
            <a:r>
              <a:rPr lang="sv-SE" sz="2800" b="1" dirty="0" smtClean="0"/>
              <a:t>Avståndet </a:t>
            </a:r>
            <a:r>
              <a:rPr lang="sv-SE" sz="2800" b="1" dirty="0" smtClean="0"/>
              <a:t>mellan två platser på en karta är 25 mm. Hur långt är detta i verkligheten om skalan är 1 : 1 000 000?   Svara i km</a:t>
            </a:r>
            <a:r>
              <a:rPr lang="sv-SE" sz="2800" b="1" dirty="0" smtClean="0"/>
              <a:t>.</a:t>
            </a:r>
            <a:r>
              <a:rPr lang="sv-SE" sz="2800" dirty="0" smtClean="0"/>
              <a:t/>
            </a:r>
            <a:br>
              <a:rPr lang="sv-SE" sz="2800" dirty="0" smtClean="0"/>
            </a:br>
            <a:r>
              <a:rPr lang="sv-SE" sz="2800" dirty="0" smtClean="0"/>
              <a:t>(</a:t>
            </a:r>
            <a:r>
              <a:rPr lang="sv-SE" sz="2800" dirty="0" smtClean="0"/>
              <a:t>6 % rätt, 43 % fel.)</a:t>
            </a:r>
            <a:r>
              <a:rPr lang="sv-SE" sz="2800" dirty="0" smtClean="0"/>
              <a:t/>
            </a:r>
            <a:br>
              <a:rPr lang="sv-SE" sz="2800" dirty="0" smtClean="0"/>
            </a:br>
            <a:r>
              <a:rPr lang="sv-SE" sz="2800" dirty="0" smtClean="0"/>
              <a:t/>
            </a:r>
            <a:br>
              <a:rPr lang="sv-SE" sz="2800" dirty="0" smtClean="0"/>
            </a:br>
            <a:r>
              <a:rPr lang="sv-SE" sz="2800" b="1" dirty="0" smtClean="0"/>
              <a:t>40. En </a:t>
            </a:r>
            <a:r>
              <a:rPr lang="sv-SE" sz="2800" b="1" dirty="0" smtClean="0"/>
              <a:t>geting är 1,8 cm lång. På ett fotografi är den 6 mm lång. I vilken skala är getingen avbildad?</a:t>
            </a:r>
            <a:r>
              <a:rPr lang="sv-SE" sz="2800" dirty="0" smtClean="0"/>
              <a:t/>
            </a:r>
            <a:br>
              <a:rPr lang="sv-SE" sz="2800" dirty="0" smtClean="0"/>
            </a:br>
            <a:r>
              <a:rPr lang="sv-SE" sz="2800" dirty="0" smtClean="0"/>
              <a:t>(14 % rätt, 11 % fel)</a:t>
            </a:r>
            <a:r>
              <a:rPr lang="sv-SE" sz="2800" dirty="0" smtClean="0"/>
              <a:t/>
            </a:r>
            <a:br>
              <a:rPr lang="sv-SE" sz="2800" dirty="0" smtClean="0"/>
            </a:br>
            <a:r>
              <a:rPr lang="sv-SE" sz="2800" dirty="0" smtClean="0"/>
              <a:t/>
            </a:r>
            <a:br>
              <a:rPr lang="sv-SE" sz="2800" dirty="0" smtClean="0"/>
            </a:br>
            <a:r>
              <a:rPr lang="sv-SE" sz="1800" dirty="0" smtClean="0"/>
              <a:t/>
            </a:r>
            <a:br>
              <a:rPr lang="sv-SE" sz="1800" dirty="0" smtClean="0"/>
            </a:br>
            <a:endParaRPr lang="sv-SE" sz="1800" dirty="0" smtClean="0"/>
          </a:p>
        </p:txBody>
      </p:sp>
      <p:sp>
        <p:nvSpPr>
          <p:cNvPr id="122893" name="Text Box 3"/>
          <p:cNvSpPr txBox="1">
            <a:spLocks noChangeArrowheads="1"/>
          </p:cNvSpPr>
          <p:nvPr/>
        </p:nvSpPr>
        <p:spPr bwMode="auto">
          <a:xfrm>
            <a:off x="3059113" y="6237288"/>
            <a:ext cx="4667250" cy="366712"/>
          </a:xfrm>
          <a:prstGeom prst="rect">
            <a:avLst/>
          </a:prstGeom>
          <a:noFill/>
          <a:ln w="9525">
            <a:noFill/>
            <a:miter lim="800000"/>
            <a:headEnd/>
            <a:tailEnd/>
          </a:ln>
        </p:spPr>
        <p:txBody>
          <a:bodyPr wrap="none">
            <a:spAutoFit/>
          </a:bodyPr>
          <a:lstStyle/>
          <a:p>
            <a:r>
              <a:rPr lang="sv-SE">
                <a:latin typeface="Times New Roman" pitchFamily="18" charset="0"/>
              </a:rPr>
              <a:t>Ingrid Malmberg, Gymnasieskolan Vipan i Lund</a:t>
            </a:r>
          </a:p>
        </p:txBody>
      </p:sp>
      <p:pic>
        <p:nvPicPr>
          <p:cNvPr id="122894" name="Picture 4" descr="NYLOGO"/>
          <p:cNvPicPr>
            <a:picLocks noChangeAspect="1" noChangeArrowheads="1"/>
          </p:cNvPicPr>
          <p:nvPr/>
        </p:nvPicPr>
        <p:blipFill>
          <a:blip r:embed="rId3"/>
          <a:srcRect/>
          <a:stretch>
            <a:fillRect/>
          </a:stretch>
        </p:blipFill>
        <p:spPr bwMode="auto">
          <a:xfrm>
            <a:off x="7956550" y="5734050"/>
            <a:ext cx="936625" cy="925513"/>
          </a:xfrm>
          <a:prstGeom prst="rect">
            <a:avLst/>
          </a:prstGeom>
          <a:noFill/>
          <a:ln w="9525">
            <a:noFill/>
            <a:miter lim="800000"/>
            <a:headEnd/>
            <a:tailEnd/>
          </a:ln>
        </p:spPr>
      </p:pic>
      <p:sp>
        <p:nvSpPr>
          <p:cNvPr id="122895" name="Text Box 5"/>
          <p:cNvSpPr txBox="1">
            <a:spLocks noChangeArrowheads="1"/>
          </p:cNvSpPr>
          <p:nvPr/>
        </p:nvSpPr>
        <p:spPr bwMode="auto">
          <a:xfrm>
            <a:off x="755650" y="908050"/>
            <a:ext cx="7848600" cy="519113"/>
          </a:xfrm>
          <a:prstGeom prst="rect">
            <a:avLst/>
          </a:prstGeom>
          <a:noFill/>
          <a:ln w="9525">
            <a:noFill/>
            <a:miter lim="800000"/>
            <a:headEnd/>
            <a:tailEnd/>
          </a:ln>
        </p:spPr>
        <p:txBody>
          <a:bodyPr>
            <a:spAutoFit/>
          </a:bodyPr>
          <a:lstStyle/>
          <a:p>
            <a:pPr algn="ctr"/>
            <a:r>
              <a:rPr lang="sv-SE" sz="2800"/>
              <a:t>Diagnosuppgifter som många hoppar över</a:t>
            </a:r>
          </a:p>
        </p:txBody>
      </p:sp>
      <p:graphicFrame>
        <p:nvGraphicFramePr>
          <p:cNvPr id="122886" name="Object 6"/>
          <p:cNvGraphicFramePr>
            <a:graphicFrameLocks noChangeAspect="1"/>
          </p:cNvGraphicFramePr>
          <p:nvPr/>
        </p:nvGraphicFramePr>
        <p:xfrm>
          <a:off x="4514850" y="3321050"/>
          <a:ext cx="114300" cy="215900"/>
        </p:xfrm>
        <a:graphic>
          <a:graphicData uri="http://schemas.openxmlformats.org/presentationml/2006/ole">
            <mc:AlternateContent xmlns:mc="http://schemas.openxmlformats.org/markup-compatibility/2006">
              <mc:Choice xmlns:v="urn:schemas-microsoft-com:vml" Requires="v">
                <p:oleObj spid="_x0000_s128018" name="Formel" r:id="rId4" imgW="114120" imgH="215640" progId="Equation.3">
                  <p:embed/>
                </p:oleObj>
              </mc:Choice>
              <mc:Fallback>
                <p:oleObj name="Formel" r:id="rId4" imgW="114120" imgH="215640" progId="Equation.3">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514850" y="3321050"/>
                        <a:ext cx="114300" cy="2159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22896" name="Rectangle 8"/>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sv-SE"/>
          </a:p>
        </p:txBody>
      </p:sp>
      <p:graphicFrame>
        <p:nvGraphicFramePr>
          <p:cNvPr id="122887" name="Object 7"/>
          <p:cNvGraphicFramePr>
            <a:graphicFrameLocks noChangeAspect="1"/>
          </p:cNvGraphicFramePr>
          <p:nvPr/>
        </p:nvGraphicFramePr>
        <p:xfrm>
          <a:off x="0" y="0"/>
          <a:ext cx="320675" cy="228600"/>
        </p:xfrm>
        <a:graphic>
          <a:graphicData uri="http://schemas.openxmlformats.org/presentationml/2006/ole">
            <mc:AlternateContent xmlns:mc="http://schemas.openxmlformats.org/markup-compatibility/2006">
              <mc:Choice xmlns:v="urn:schemas-microsoft-com:vml" Requires="v">
                <p:oleObj spid="_x0000_s128019" name="Formel" r:id="rId6" imgW="317362" imgH="228501" progId="Equation.3">
                  <p:embed/>
                </p:oleObj>
              </mc:Choice>
              <mc:Fallback>
                <p:oleObj name="Formel" r:id="rId6" imgW="317362" imgH="228501" progId="Equation.3">
                  <p:embed/>
                  <p:pic>
                    <p:nvPicPr>
                      <p:cNvPr id="0" name=""/>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0" y="0"/>
                        <a:ext cx="320675" cy="2286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22897" name="Rectangle 10"/>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sv-SE"/>
          </a:p>
        </p:txBody>
      </p:sp>
      <p:graphicFrame>
        <p:nvGraphicFramePr>
          <p:cNvPr id="122889" name="Object 9"/>
          <p:cNvGraphicFramePr>
            <a:graphicFrameLocks noChangeAspect="1"/>
          </p:cNvGraphicFramePr>
          <p:nvPr/>
        </p:nvGraphicFramePr>
        <p:xfrm>
          <a:off x="0" y="0"/>
          <a:ext cx="320675" cy="228600"/>
        </p:xfrm>
        <a:graphic>
          <a:graphicData uri="http://schemas.openxmlformats.org/presentationml/2006/ole">
            <mc:AlternateContent xmlns:mc="http://schemas.openxmlformats.org/markup-compatibility/2006">
              <mc:Choice xmlns:v="urn:schemas-microsoft-com:vml" Requires="v">
                <p:oleObj spid="_x0000_s128020" name="Formel" r:id="rId8" imgW="317362" imgH="228501" progId="Equation.3">
                  <p:embed/>
                </p:oleObj>
              </mc:Choice>
              <mc:Fallback>
                <p:oleObj name="Formel" r:id="rId8" imgW="317362" imgH="228501" progId="Equation.3">
                  <p:embed/>
                  <p:pic>
                    <p:nvPicPr>
                      <p:cNvPr id="0" name=""/>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0" y="0"/>
                        <a:ext cx="320675" cy="2286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22898" name="Rectangle 12"/>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sv-SE"/>
          </a:p>
        </p:txBody>
      </p:sp>
      <p:graphicFrame>
        <p:nvGraphicFramePr>
          <p:cNvPr id="122891" name="Object 11"/>
          <p:cNvGraphicFramePr>
            <a:graphicFrameLocks noChangeAspect="1"/>
          </p:cNvGraphicFramePr>
          <p:nvPr/>
        </p:nvGraphicFramePr>
        <p:xfrm>
          <a:off x="0" y="0"/>
          <a:ext cx="320675" cy="228600"/>
        </p:xfrm>
        <a:graphic>
          <a:graphicData uri="http://schemas.openxmlformats.org/presentationml/2006/ole">
            <mc:AlternateContent xmlns:mc="http://schemas.openxmlformats.org/markup-compatibility/2006">
              <mc:Choice xmlns:v="urn:schemas-microsoft-com:vml" Requires="v">
                <p:oleObj spid="_x0000_s128021" name="Formel" r:id="rId9" imgW="317362" imgH="228501" progId="Equation.3">
                  <p:embed/>
                </p:oleObj>
              </mc:Choice>
              <mc:Fallback>
                <p:oleObj name="Formel" r:id="rId9" imgW="317362" imgH="228501" progId="Equation.3">
                  <p:embed/>
                  <p:pic>
                    <p:nvPicPr>
                      <p:cNvPr id="0" name=""/>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0" y="0"/>
                        <a:ext cx="320675" cy="2286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3646084790"/>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9" presetClass="entr" presetSubtype="0" fill="hold" grpId="0" nodeType="withEffect">
                                  <p:stCondLst>
                                    <p:cond delay="0"/>
                                  </p:stCondLst>
                                  <p:childTnLst>
                                    <p:set>
                                      <p:cBhvr>
                                        <p:cTn id="6" dur="1" fill="hold">
                                          <p:stCondLst>
                                            <p:cond delay="0"/>
                                          </p:stCondLst>
                                        </p:cTn>
                                        <p:tgtEl>
                                          <p:spTgt spid="122882"/>
                                        </p:tgtEl>
                                        <p:attrNameLst>
                                          <p:attrName>style.visibility</p:attrName>
                                        </p:attrNameLst>
                                      </p:cBhvr>
                                      <p:to>
                                        <p:strVal val="visible"/>
                                      </p:to>
                                    </p:set>
                                    <p:anim calcmode="lin" valueType="num">
                                      <p:cBhvr>
                                        <p:cTn id="7" dur="1000" fill="hold"/>
                                        <p:tgtEl>
                                          <p:spTgt spid="122882"/>
                                        </p:tgtEl>
                                        <p:attrNameLst>
                                          <p:attrName>ppt_x</p:attrName>
                                        </p:attrNameLst>
                                      </p:cBhvr>
                                      <p:tavLst>
                                        <p:tav tm="0">
                                          <p:val>
                                            <p:strVal val="#ppt_x-.2"/>
                                          </p:val>
                                        </p:tav>
                                        <p:tav tm="100000">
                                          <p:val>
                                            <p:strVal val="#ppt_x"/>
                                          </p:val>
                                        </p:tav>
                                      </p:tavLst>
                                    </p:anim>
                                    <p:anim calcmode="lin" valueType="num">
                                      <p:cBhvr>
                                        <p:cTn id="8" dur="1000" fill="hold"/>
                                        <p:tgtEl>
                                          <p:spTgt spid="122882"/>
                                        </p:tgtEl>
                                        <p:attrNameLst>
                                          <p:attrName>ppt_y</p:attrName>
                                        </p:attrNameLst>
                                      </p:cBhvr>
                                      <p:tavLst>
                                        <p:tav tm="0">
                                          <p:val>
                                            <p:strVal val="#ppt_y"/>
                                          </p:val>
                                        </p:tav>
                                        <p:tav tm="100000">
                                          <p:val>
                                            <p:strVal val="#ppt_y"/>
                                          </p:val>
                                        </p:tav>
                                      </p:tavLst>
                                    </p:anim>
                                    <p:animEffect transition="in" filter="wipe(right)" prLst="gradientSize: 0.1">
                                      <p:cBhvr>
                                        <p:cTn id="9" dur="1000"/>
                                        <p:tgtEl>
                                          <p:spTgt spid="12288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88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2"/>
          <p:cNvSpPr>
            <a:spLocks noGrp="1" noChangeArrowheads="1"/>
          </p:cNvSpPr>
          <p:nvPr>
            <p:ph type="title" idx="4294967295"/>
          </p:nvPr>
        </p:nvSpPr>
        <p:spPr>
          <a:xfrm>
            <a:off x="3203575" y="404813"/>
            <a:ext cx="5400675" cy="1295400"/>
          </a:xfrm>
        </p:spPr>
        <p:txBody>
          <a:bodyPr anchor="ctr"/>
          <a:lstStyle/>
          <a:p>
            <a:pPr eaLnBrk="1" hangingPunct="1"/>
            <a:r>
              <a:rPr lang="sv-SE" sz="3200" smtClean="0"/>
              <a:t>Vem är jag? </a:t>
            </a:r>
          </a:p>
        </p:txBody>
      </p:sp>
      <p:sp>
        <p:nvSpPr>
          <p:cNvPr id="15362" name="Rectangle 3"/>
          <p:cNvSpPr>
            <a:spLocks noGrp="1" noChangeArrowheads="1"/>
          </p:cNvSpPr>
          <p:nvPr>
            <p:ph type="body" idx="4294967295"/>
          </p:nvPr>
        </p:nvSpPr>
        <p:spPr>
          <a:xfrm>
            <a:off x="827088" y="1557338"/>
            <a:ext cx="7993062" cy="4176712"/>
          </a:xfrm>
        </p:spPr>
        <p:txBody>
          <a:bodyPr/>
          <a:lstStyle/>
          <a:p>
            <a:pPr eaLnBrk="1" hangingPunct="1">
              <a:lnSpc>
                <a:spcPct val="80000"/>
              </a:lnSpc>
            </a:pPr>
            <a:endParaRPr lang="sv-SE" sz="1800" smtClean="0"/>
          </a:p>
          <a:p>
            <a:pPr eaLnBrk="1" hangingPunct="1">
              <a:lnSpc>
                <a:spcPct val="80000"/>
              </a:lnSpc>
            </a:pPr>
            <a:r>
              <a:rPr lang="sv-SE" sz="1800" smtClean="0"/>
              <a:t>Ämneslärare i matematik, teknologi och maskintekniska ämnen.</a:t>
            </a:r>
          </a:p>
          <a:p>
            <a:pPr eaLnBrk="1" hangingPunct="1">
              <a:lnSpc>
                <a:spcPct val="80000"/>
              </a:lnSpc>
            </a:pPr>
            <a:endParaRPr lang="sv-SE" sz="1800" smtClean="0"/>
          </a:p>
          <a:p>
            <a:pPr eaLnBrk="1" hangingPunct="1">
              <a:lnSpc>
                <a:spcPct val="80000"/>
              </a:lnSpc>
            </a:pPr>
            <a:r>
              <a:rPr lang="sv-SE" sz="1800" smtClean="0"/>
              <a:t>Har undervisat elever på </a:t>
            </a:r>
            <a:r>
              <a:rPr lang="sv-SE" sz="1800" b="1" smtClean="0"/>
              <a:t>BF</a:t>
            </a:r>
            <a:r>
              <a:rPr lang="sv-SE" sz="1800" smtClean="0"/>
              <a:t>, BP, EC, ES, FP, HG, HP, HR, </a:t>
            </a:r>
            <a:r>
              <a:rPr lang="sv-SE" sz="1800" b="1" smtClean="0"/>
              <a:t>IV</a:t>
            </a:r>
            <a:r>
              <a:rPr lang="sv-SE" sz="1800" smtClean="0"/>
              <a:t>, LP, HT, NV, OP, SP och TE.</a:t>
            </a:r>
          </a:p>
          <a:p>
            <a:pPr eaLnBrk="1" hangingPunct="1">
              <a:lnSpc>
                <a:spcPct val="80000"/>
              </a:lnSpc>
            </a:pPr>
            <a:endParaRPr lang="sv-SE" sz="1800" smtClean="0"/>
          </a:p>
          <a:p>
            <a:pPr eaLnBrk="1" hangingPunct="1">
              <a:lnSpc>
                <a:spcPct val="80000"/>
              </a:lnSpc>
            </a:pPr>
            <a:r>
              <a:rPr lang="sv-SE" sz="1800" smtClean="0"/>
              <a:t>Lärare på Gymnasieskolan </a:t>
            </a:r>
            <a:r>
              <a:rPr lang="sv-SE" sz="1800" b="1" smtClean="0"/>
              <a:t>Vipan</a:t>
            </a:r>
            <a:r>
              <a:rPr lang="sv-SE" sz="1800" smtClean="0"/>
              <a:t> i Lund sedan 1995.</a:t>
            </a:r>
          </a:p>
          <a:p>
            <a:pPr eaLnBrk="1" hangingPunct="1">
              <a:lnSpc>
                <a:spcPct val="80000"/>
              </a:lnSpc>
            </a:pPr>
            <a:endParaRPr lang="sv-SE" sz="1800" smtClean="0"/>
          </a:p>
          <a:p>
            <a:pPr eaLnBrk="1" hangingPunct="1">
              <a:lnSpc>
                <a:spcPct val="80000"/>
              </a:lnSpc>
            </a:pPr>
            <a:r>
              <a:rPr lang="sv-SE" sz="1800" smtClean="0"/>
              <a:t>Var med på SMaLs sommarkurs för första gången 1997.</a:t>
            </a:r>
          </a:p>
          <a:p>
            <a:pPr eaLnBrk="1" hangingPunct="1">
              <a:lnSpc>
                <a:spcPct val="80000"/>
              </a:lnSpc>
            </a:pPr>
            <a:endParaRPr lang="sv-SE" sz="1800" smtClean="0"/>
          </a:p>
          <a:p>
            <a:pPr eaLnBrk="1" hangingPunct="1">
              <a:lnSpc>
                <a:spcPct val="80000"/>
              </a:lnSpc>
            </a:pPr>
            <a:r>
              <a:rPr lang="sv-SE" sz="1800" smtClean="0"/>
              <a:t>Ledamot i </a:t>
            </a:r>
            <a:r>
              <a:rPr lang="sv-SE" sz="1800" b="1" smtClean="0"/>
              <a:t>Syd-SMaL</a:t>
            </a:r>
            <a:r>
              <a:rPr lang="sv-SE" sz="1800" smtClean="0"/>
              <a:t>s ”styrelse” 2001 – 2011.</a:t>
            </a:r>
          </a:p>
          <a:p>
            <a:pPr eaLnBrk="1" hangingPunct="1">
              <a:lnSpc>
                <a:spcPct val="80000"/>
              </a:lnSpc>
            </a:pPr>
            <a:endParaRPr lang="sv-SE" sz="1800" smtClean="0"/>
          </a:p>
          <a:p>
            <a:pPr eaLnBrk="1" hangingPunct="1">
              <a:lnSpc>
                <a:spcPct val="80000"/>
              </a:lnSpc>
            </a:pPr>
            <a:r>
              <a:rPr lang="sv-SE" sz="1800" smtClean="0"/>
              <a:t>Startade </a:t>
            </a:r>
            <a:r>
              <a:rPr lang="sv-SE" sz="1800" b="1" smtClean="0"/>
              <a:t>Lunda-SMaL</a:t>
            </a:r>
            <a:r>
              <a:rPr lang="sv-SE" sz="1800" smtClean="0"/>
              <a:t> tillsammans med </a:t>
            </a:r>
            <a:r>
              <a:rPr lang="sv-SE" sz="1800" b="1" smtClean="0"/>
              <a:t>Linda Jarlskog</a:t>
            </a:r>
            <a:r>
              <a:rPr lang="sv-SE" sz="1800" smtClean="0"/>
              <a:t> 2011.</a:t>
            </a:r>
          </a:p>
          <a:p>
            <a:pPr eaLnBrk="1" hangingPunct="1">
              <a:lnSpc>
                <a:spcPct val="80000"/>
              </a:lnSpc>
            </a:pPr>
            <a:endParaRPr lang="sv-SE" sz="1800" smtClean="0"/>
          </a:p>
          <a:p>
            <a:pPr eaLnBrk="1" hangingPunct="1">
              <a:lnSpc>
                <a:spcPct val="80000"/>
              </a:lnSpc>
            </a:pPr>
            <a:r>
              <a:rPr lang="sv-SE" sz="1800" smtClean="0"/>
              <a:t>Styrelseledamot i </a:t>
            </a:r>
            <a:r>
              <a:rPr lang="sv-SE" sz="1800" b="1" smtClean="0"/>
              <a:t>SMaL</a:t>
            </a:r>
            <a:r>
              <a:rPr lang="sv-SE" sz="1800" smtClean="0"/>
              <a:t> sedan januari 2012</a:t>
            </a:r>
          </a:p>
          <a:p>
            <a:pPr eaLnBrk="1" hangingPunct="1">
              <a:lnSpc>
                <a:spcPct val="80000"/>
              </a:lnSpc>
              <a:buFont typeface="Wingdings" pitchFamily="2" charset="2"/>
              <a:buNone/>
            </a:pPr>
            <a:endParaRPr lang="sv-SE" sz="1800" smtClean="0"/>
          </a:p>
        </p:txBody>
      </p:sp>
      <p:pic>
        <p:nvPicPr>
          <p:cNvPr id="15363" name="Picture 3" descr="C:\Mina dokument\Per\Hemsidor\SMaL\bilder\smal.jpg"/>
          <p:cNvPicPr>
            <a:picLocks noChangeAspect="1" noChangeArrowheads="1"/>
          </p:cNvPicPr>
          <p:nvPr/>
        </p:nvPicPr>
        <p:blipFill>
          <a:blip r:embed="rId2"/>
          <a:srcRect/>
          <a:stretch>
            <a:fillRect/>
          </a:stretch>
        </p:blipFill>
        <p:spPr bwMode="auto">
          <a:xfrm>
            <a:off x="7524750" y="260350"/>
            <a:ext cx="1311275" cy="1249363"/>
          </a:xfrm>
          <a:prstGeom prst="rect">
            <a:avLst/>
          </a:prstGeom>
          <a:noFill/>
          <a:ln w="9525">
            <a:solidFill>
              <a:schemeClr val="tx1"/>
            </a:solidFill>
            <a:miter lim="800000"/>
            <a:headEnd/>
            <a:tailEnd/>
          </a:ln>
        </p:spPr>
      </p:pic>
      <p:sp>
        <p:nvSpPr>
          <p:cNvPr id="15364" name="Text Box 7"/>
          <p:cNvSpPr txBox="1">
            <a:spLocks noChangeArrowheads="1"/>
          </p:cNvSpPr>
          <p:nvPr/>
        </p:nvSpPr>
        <p:spPr bwMode="auto">
          <a:xfrm>
            <a:off x="3203575" y="6308725"/>
            <a:ext cx="4667250" cy="366713"/>
          </a:xfrm>
          <a:prstGeom prst="rect">
            <a:avLst/>
          </a:prstGeom>
          <a:noFill/>
          <a:ln w="9525">
            <a:noFill/>
            <a:miter lim="800000"/>
            <a:headEnd/>
            <a:tailEnd/>
          </a:ln>
        </p:spPr>
        <p:txBody>
          <a:bodyPr>
            <a:spAutoFit/>
          </a:bodyPr>
          <a:lstStyle/>
          <a:p>
            <a:r>
              <a:rPr lang="sv-SE">
                <a:latin typeface="Times New Roman" pitchFamily="18" charset="0"/>
              </a:rPr>
              <a:t>Ingrid Malmberg, Gymnasieskolan Vipan i Lund</a:t>
            </a:r>
          </a:p>
        </p:txBody>
      </p:sp>
      <p:pic>
        <p:nvPicPr>
          <p:cNvPr id="15365" name="Picture 8" descr="NYLOGO"/>
          <p:cNvPicPr>
            <a:picLocks noChangeAspect="1" noChangeArrowheads="1"/>
          </p:cNvPicPr>
          <p:nvPr/>
        </p:nvPicPr>
        <p:blipFill>
          <a:blip r:embed="rId3"/>
          <a:srcRect/>
          <a:stretch>
            <a:fillRect/>
          </a:stretch>
        </p:blipFill>
        <p:spPr bwMode="auto">
          <a:xfrm>
            <a:off x="8027988" y="5805488"/>
            <a:ext cx="863600" cy="854075"/>
          </a:xfrm>
          <a:prstGeom prst="rect">
            <a:avLst/>
          </a:prstGeom>
          <a:noFill/>
          <a:ln w="9525">
            <a:noFill/>
            <a:miter lim="800000"/>
            <a:headEnd/>
            <a:tailEnd/>
          </a:ln>
        </p:spPr>
      </p:pic>
    </p:spTree>
  </p:cSld>
  <p:clrMapOvr>
    <a:masterClrMapping/>
  </p:clrMapOvr>
  <p:transition spd="med">
    <p:fad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2882" name="Rectangle 2"/>
          <p:cNvSpPr>
            <a:spLocks noGrp="1" noChangeArrowheads="1"/>
          </p:cNvSpPr>
          <p:nvPr>
            <p:ph type="title" idx="4294967295"/>
          </p:nvPr>
        </p:nvSpPr>
        <p:spPr>
          <a:xfrm>
            <a:off x="755650" y="1557338"/>
            <a:ext cx="8137525" cy="4176712"/>
          </a:xfrm>
        </p:spPr>
        <p:txBody>
          <a:bodyPr anchor="ctr"/>
          <a:lstStyle/>
          <a:p>
            <a:pPr eaLnBrk="1" hangingPunct="1"/>
            <a:r>
              <a:rPr lang="sv-SE" sz="2800" dirty="0" smtClean="0"/>
              <a:t/>
            </a:r>
            <a:br>
              <a:rPr lang="sv-SE" sz="2800" dirty="0" smtClean="0"/>
            </a:br>
            <a:r>
              <a:rPr lang="sv-SE" sz="2800" b="1" dirty="0" smtClean="0"/>
              <a:t>50. </a:t>
            </a:r>
            <a:r>
              <a:rPr lang="sv-SE" sz="2800" b="1" dirty="0"/>
              <a:t>Hyran för lägenheter i en fastighet var 600 kr per kvadratmeter och år. Hur stor var en lägenhet där man betalade 4 000 kr/månad i hyra?</a:t>
            </a:r>
            <a:br>
              <a:rPr lang="sv-SE" sz="2800" b="1" dirty="0"/>
            </a:br>
            <a:r>
              <a:rPr lang="sv-SE" sz="2800" dirty="0" smtClean="0"/>
              <a:t/>
            </a:r>
            <a:br>
              <a:rPr lang="sv-SE" sz="2800" dirty="0" smtClean="0"/>
            </a:br>
            <a:r>
              <a:rPr lang="sv-SE" sz="2800" dirty="0" smtClean="0"/>
              <a:t>Endast 1 av de 35 eleverna fick rätt svar. 70 % svarade inte alls.</a:t>
            </a:r>
            <a:br>
              <a:rPr lang="sv-SE" sz="2800" dirty="0" smtClean="0"/>
            </a:br>
            <a:r>
              <a:rPr lang="sv-SE" sz="2800" dirty="0"/>
              <a:t/>
            </a:r>
            <a:br>
              <a:rPr lang="sv-SE" sz="2800" dirty="0"/>
            </a:br>
            <a:r>
              <a:rPr lang="sv-SE" sz="2800" dirty="0" smtClean="0"/>
              <a:t>Här tror jag att kontexten försvårar för många.</a:t>
            </a:r>
            <a:r>
              <a:rPr lang="sv-SE" sz="1800" dirty="0" smtClean="0"/>
              <a:t/>
            </a:r>
            <a:br>
              <a:rPr lang="sv-SE" sz="1800" dirty="0" smtClean="0"/>
            </a:br>
            <a:r>
              <a:rPr lang="sv-SE" sz="1800" dirty="0" smtClean="0"/>
              <a:t/>
            </a:r>
            <a:br>
              <a:rPr lang="sv-SE" sz="1800" dirty="0" smtClean="0"/>
            </a:br>
            <a:r>
              <a:rPr lang="sv-SE" sz="1800" dirty="0" smtClean="0"/>
              <a:t/>
            </a:r>
            <a:br>
              <a:rPr lang="sv-SE" sz="1800" dirty="0" smtClean="0"/>
            </a:br>
            <a:endParaRPr lang="sv-SE" sz="1800" dirty="0" smtClean="0"/>
          </a:p>
        </p:txBody>
      </p:sp>
      <p:sp>
        <p:nvSpPr>
          <p:cNvPr id="122893" name="Text Box 3"/>
          <p:cNvSpPr txBox="1">
            <a:spLocks noChangeArrowheads="1"/>
          </p:cNvSpPr>
          <p:nvPr/>
        </p:nvSpPr>
        <p:spPr bwMode="auto">
          <a:xfrm>
            <a:off x="3059113" y="6237288"/>
            <a:ext cx="4667250" cy="366712"/>
          </a:xfrm>
          <a:prstGeom prst="rect">
            <a:avLst/>
          </a:prstGeom>
          <a:noFill/>
          <a:ln w="9525">
            <a:noFill/>
            <a:miter lim="800000"/>
            <a:headEnd/>
            <a:tailEnd/>
          </a:ln>
        </p:spPr>
        <p:txBody>
          <a:bodyPr wrap="none">
            <a:spAutoFit/>
          </a:bodyPr>
          <a:lstStyle/>
          <a:p>
            <a:r>
              <a:rPr lang="sv-SE">
                <a:latin typeface="Times New Roman" pitchFamily="18" charset="0"/>
              </a:rPr>
              <a:t>Ingrid Malmberg, Gymnasieskolan Vipan i Lund</a:t>
            </a:r>
          </a:p>
        </p:txBody>
      </p:sp>
      <p:pic>
        <p:nvPicPr>
          <p:cNvPr id="122894" name="Picture 4" descr="NYLOGO"/>
          <p:cNvPicPr>
            <a:picLocks noChangeAspect="1" noChangeArrowheads="1"/>
          </p:cNvPicPr>
          <p:nvPr/>
        </p:nvPicPr>
        <p:blipFill>
          <a:blip r:embed="rId3"/>
          <a:srcRect/>
          <a:stretch>
            <a:fillRect/>
          </a:stretch>
        </p:blipFill>
        <p:spPr bwMode="auto">
          <a:xfrm>
            <a:off x="7956550" y="5734050"/>
            <a:ext cx="936625" cy="925513"/>
          </a:xfrm>
          <a:prstGeom prst="rect">
            <a:avLst/>
          </a:prstGeom>
          <a:noFill/>
          <a:ln w="9525">
            <a:noFill/>
            <a:miter lim="800000"/>
            <a:headEnd/>
            <a:tailEnd/>
          </a:ln>
        </p:spPr>
      </p:pic>
      <p:sp>
        <p:nvSpPr>
          <p:cNvPr id="122895" name="Text Box 5"/>
          <p:cNvSpPr txBox="1">
            <a:spLocks noChangeArrowheads="1"/>
          </p:cNvSpPr>
          <p:nvPr/>
        </p:nvSpPr>
        <p:spPr bwMode="auto">
          <a:xfrm>
            <a:off x="755650" y="908050"/>
            <a:ext cx="7848600" cy="523220"/>
          </a:xfrm>
          <a:prstGeom prst="rect">
            <a:avLst/>
          </a:prstGeom>
          <a:noFill/>
          <a:ln w="9525">
            <a:noFill/>
            <a:miter lim="800000"/>
            <a:headEnd/>
            <a:tailEnd/>
          </a:ln>
        </p:spPr>
        <p:txBody>
          <a:bodyPr>
            <a:spAutoFit/>
          </a:bodyPr>
          <a:lstStyle/>
          <a:p>
            <a:pPr algn="ctr"/>
            <a:r>
              <a:rPr lang="sv-SE" sz="2800" dirty="0" smtClean="0"/>
              <a:t>Svåraste diagnosuppgiften</a:t>
            </a:r>
            <a:endParaRPr lang="sv-SE" sz="2800" dirty="0"/>
          </a:p>
        </p:txBody>
      </p:sp>
      <p:graphicFrame>
        <p:nvGraphicFramePr>
          <p:cNvPr id="122886" name="Object 6"/>
          <p:cNvGraphicFramePr>
            <a:graphicFrameLocks noChangeAspect="1"/>
          </p:cNvGraphicFramePr>
          <p:nvPr/>
        </p:nvGraphicFramePr>
        <p:xfrm>
          <a:off x="4514850" y="3321050"/>
          <a:ext cx="114300" cy="215900"/>
        </p:xfrm>
        <a:graphic>
          <a:graphicData uri="http://schemas.openxmlformats.org/presentationml/2006/ole">
            <mc:AlternateContent xmlns:mc="http://schemas.openxmlformats.org/markup-compatibility/2006">
              <mc:Choice xmlns:v="urn:schemas-microsoft-com:vml" Requires="v">
                <p:oleObj spid="_x0000_s129042" name="Formel" r:id="rId4" imgW="114120" imgH="215640" progId="Equation.3">
                  <p:embed/>
                </p:oleObj>
              </mc:Choice>
              <mc:Fallback>
                <p:oleObj name="Formel" r:id="rId4" imgW="114120" imgH="215640" progId="Equation.3">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514850" y="3321050"/>
                        <a:ext cx="114300" cy="2159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22896" name="Rectangle 8"/>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sv-SE"/>
          </a:p>
        </p:txBody>
      </p:sp>
      <p:graphicFrame>
        <p:nvGraphicFramePr>
          <p:cNvPr id="122887" name="Object 7"/>
          <p:cNvGraphicFramePr>
            <a:graphicFrameLocks noChangeAspect="1"/>
          </p:cNvGraphicFramePr>
          <p:nvPr/>
        </p:nvGraphicFramePr>
        <p:xfrm>
          <a:off x="0" y="0"/>
          <a:ext cx="320675" cy="228600"/>
        </p:xfrm>
        <a:graphic>
          <a:graphicData uri="http://schemas.openxmlformats.org/presentationml/2006/ole">
            <mc:AlternateContent xmlns:mc="http://schemas.openxmlformats.org/markup-compatibility/2006">
              <mc:Choice xmlns:v="urn:schemas-microsoft-com:vml" Requires="v">
                <p:oleObj spid="_x0000_s129043" name="Formel" r:id="rId6" imgW="317362" imgH="228501" progId="Equation.3">
                  <p:embed/>
                </p:oleObj>
              </mc:Choice>
              <mc:Fallback>
                <p:oleObj name="Formel" r:id="rId6" imgW="317362" imgH="228501" progId="Equation.3">
                  <p:embed/>
                  <p:pic>
                    <p:nvPicPr>
                      <p:cNvPr id="0" name=""/>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0" y="0"/>
                        <a:ext cx="320675" cy="2286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22897" name="Rectangle 10"/>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sv-SE"/>
          </a:p>
        </p:txBody>
      </p:sp>
      <p:graphicFrame>
        <p:nvGraphicFramePr>
          <p:cNvPr id="122889" name="Object 9"/>
          <p:cNvGraphicFramePr>
            <a:graphicFrameLocks noChangeAspect="1"/>
          </p:cNvGraphicFramePr>
          <p:nvPr/>
        </p:nvGraphicFramePr>
        <p:xfrm>
          <a:off x="0" y="0"/>
          <a:ext cx="320675" cy="228600"/>
        </p:xfrm>
        <a:graphic>
          <a:graphicData uri="http://schemas.openxmlformats.org/presentationml/2006/ole">
            <mc:AlternateContent xmlns:mc="http://schemas.openxmlformats.org/markup-compatibility/2006">
              <mc:Choice xmlns:v="urn:schemas-microsoft-com:vml" Requires="v">
                <p:oleObj spid="_x0000_s129044" name="Formel" r:id="rId8" imgW="317362" imgH="228501" progId="Equation.3">
                  <p:embed/>
                </p:oleObj>
              </mc:Choice>
              <mc:Fallback>
                <p:oleObj name="Formel" r:id="rId8" imgW="317362" imgH="228501" progId="Equation.3">
                  <p:embed/>
                  <p:pic>
                    <p:nvPicPr>
                      <p:cNvPr id="0" name=""/>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0" y="0"/>
                        <a:ext cx="320675" cy="2286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22898" name="Rectangle 12"/>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sv-SE"/>
          </a:p>
        </p:txBody>
      </p:sp>
      <p:graphicFrame>
        <p:nvGraphicFramePr>
          <p:cNvPr id="122891" name="Object 11"/>
          <p:cNvGraphicFramePr>
            <a:graphicFrameLocks noChangeAspect="1"/>
          </p:cNvGraphicFramePr>
          <p:nvPr/>
        </p:nvGraphicFramePr>
        <p:xfrm>
          <a:off x="0" y="0"/>
          <a:ext cx="320675" cy="228600"/>
        </p:xfrm>
        <a:graphic>
          <a:graphicData uri="http://schemas.openxmlformats.org/presentationml/2006/ole">
            <mc:AlternateContent xmlns:mc="http://schemas.openxmlformats.org/markup-compatibility/2006">
              <mc:Choice xmlns:v="urn:schemas-microsoft-com:vml" Requires="v">
                <p:oleObj spid="_x0000_s129045" name="Formel" r:id="rId9" imgW="317362" imgH="228501" progId="Equation.3">
                  <p:embed/>
                </p:oleObj>
              </mc:Choice>
              <mc:Fallback>
                <p:oleObj name="Formel" r:id="rId9" imgW="317362" imgH="228501" progId="Equation.3">
                  <p:embed/>
                  <p:pic>
                    <p:nvPicPr>
                      <p:cNvPr id="0" name=""/>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0" y="0"/>
                        <a:ext cx="320675" cy="2286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3646084790"/>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9" presetClass="entr" presetSubtype="0" fill="hold" grpId="0" nodeType="withEffect">
                                  <p:stCondLst>
                                    <p:cond delay="0"/>
                                  </p:stCondLst>
                                  <p:childTnLst>
                                    <p:set>
                                      <p:cBhvr>
                                        <p:cTn id="6" dur="1" fill="hold">
                                          <p:stCondLst>
                                            <p:cond delay="0"/>
                                          </p:stCondLst>
                                        </p:cTn>
                                        <p:tgtEl>
                                          <p:spTgt spid="122882"/>
                                        </p:tgtEl>
                                        <p:attrNameLst>
                                          <p:attrName>style.visibility</p:attrName>
                                        </p:attrNameLst>
                                      </p:cBhvr>
                                      <p:to>
                                        <p:strVal val="visible"/>
                                      </p:to>
                                    </p:set>
                                    <p:anim calcmode="lin" valueType="num">
                                      <p:cBhvr>
                                        <p:cTn id="7" dur="1000" fill="hold"/>
                                        <p:tgtEl>
                                          <p:spTgt spid="122882"/>
                                        </p:tgtEl>
                                        <p:attrNameLst>
                                          <p:attrName>ppt_x</p:attrName>
                                        </p:attrNameLst>
                                      </p:cBhvr>
                                      <p:tavLst>
                                        <p:tav tm="0">
                                          <p:val>
                                            <p:strVal val="#ppt_x-.2"/>
                                          </p:val>
                                        </p:tav>
                                        <p:tav tm="100000">
                                          <p:val>
                                            <p:strVal val="#ppt_x"/>
                                          </p:val>
                                        </p:tav>
                                      </p:tavLst>
                                    </p:anim>
                                    <p:anim calcmode="lin" valueType="num">
                                      <p:cBhvr>
                                        <p:cTn id="8" dur="1000" fill="hold"/>
                                        <p:tgtEl>
                                          <p:spTgt spid="122882"/>
                                        </p:tgtEl>
                                        <p:attrNameLst>
                                          <p:attrName>ppt_y</p:attrName>
                                        </p:attrNameLst>
                                      </p:cBhvr>
                                      <p:tavLst>
                                        <p:tav tm="0">
                                          <p:val>
                                            <p:strVal val="#ppt_y"/>
                                          </p:val>
                                        </p:tav>
                                        <p:tav tm="100000">
                                          <p:val>
                                            <p:strVal val="#ppt_y"/>
                                          </p:val>
                                        </p:tav>
                                      </p:tavLst>
                                    </p:anim>
                                    <p:animEffect transition="in" filter="wipe(right)" prLst="gradientSize: 0.1">
                                      <p:cBhvr>
                                        <p:cTn id="9" dur="1000"/>
                                        <p:tgtEl>
                                          <p:spTgt spid="12288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882" grpId="0"/>
    </p:bldLst>
  </p:timing>
</p:sld>
</file>

<file path=ppt/slides/slide2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7762" name="Rectangle 2"/>
          <p:cNvSpPr>
            <a:spLocks noGrp="1" noChangeArrowheads="1"/>
          </p:cNvSpPr>
          <p:nvPr>
            <p:ph type="title" idx="4294967295"/>
          </p:nvPr>
        </p:nvSpPr>
        <p:spPr>
          <a:xfrm>
            <a:off x="827584" y="1628800"/>
            <a:ext cx="8136904" cy="4608488"/>
          </a:xfrm>
        </p:spPr>
        <p:txBody>
          <a:bodyPr anchor="ctr"/>
          <a:lstStyle/>
          <a:p>
            <a:pPr eaLnBrk="1" hangingPunct="1"/>
            <a:r>
              <a:rPr lang="sv-SE" sz="2800" dirty="0" smtClean="0"/>
              <a:t>För mycket ”räkna vidare i boken”?</a:t>
            </a:r>
            <a:br>
              <a:rPr lang="sv-SE" sz="2800" dirty="0" smtClean="0"/>
            </a:br>
            <a:r>
              <a:rPr lang="sv-SE" sz="2800" dirty="0" smtClean="0"/>
              <a:t>”Min mamma kunde inte heller matte.”?</a:t>
            </a:r>
            <a:br>
              <a:rPr lang="sv-SE" sz="2800" dirty="0" smtClean="0"/>
            </a:br>
            <a:r>
              <a:rPr lang="sv-SE" sz="2800" dirty="0" smtClean="0"/>
              <a:t>Bristande stöd till elever med funktionshinder?</a:t>
            </a:r>
            <a:br>
              <a:rPr lang="sv-SE" sz="2800" dirty="0" smtClean="0"/>
            </a:br>
            <a:r>
              <a:rPr lang="sv-SE" sz="2800" dirty="0" smtClean="0"/>
              <a:t>Bristfällig skolgång på grund av sjukdom, krig, droger…?</a:t>
            </a:r>
            <a:br>
              <a:rPr lang="sv-SE" sz="2800" dirty="0" smtClean="0"/>
            </a:br>
            <a:r>
              <a:rPr lang="sv-SE" sz="2800" dirty="0" smtClean="0"/>
              <a:t>Någon lärare har tidigare ”dömt ut” eleven när det gällt matematik?</a:t>
            </a:r>
            <a:r>
              <a:rPr lang="sv-SE" sz="2800" dirty="0"/>
              <a:t/>
            </a:r>
            <a:br>
              <a:rPr lang="sv-SE" sz="2800" dirty="0"/>
            </a:br>
            <a:r>
              <a:rPr lang="sv-SE" sz="2800" dirty="0" smtClean="0"/>
              <a:t>Dåliga matematiklärare? (Det skyller många elever på!)</a:t>
            </a:r>
            <a:br>
              <a:rPr lang="sv-SE" sz="2800" dirty="0" smtClean="0"/>
            </a:br>
            <a:r>
              <a:rPr lang="sv-SE" sz="2800" dirty="0" smtClean="0"/>
              <a:t>….?</a:t>
            </a:r>
            <a:endParaRPr lang="sv-SE" sz="2400" dirty="0" smtClean="0"/>
          </a:p>
        </p:txBody>
      </p:sp>
      <p:sp>
        <p:nvSpPr>
          <p:cNvPr id="125954" name="Text Box 3"/>
          <p:cNvSpPr txBox="1">
            <a:spLocks noChangeArrowheads="1"/>
          </p:cNvSpPr>
          <p:nvPr/>
        </p:nvSpPr>
        <p:spPr bwMode="auto">
          <a:xfrm>
            <a:off x="3059113" y="6237288"/>
            <a:ext cx="4667250" cy="366712"/>
          </a:xfrm>
          <a:prstGeom prst="rect">
            <a:avLst/>
          </a:prstGeom>
          <a:noFill/>
          <a:ln w="9525">
            <a:noFill/>
            <a:miter lim="800000"/>
            <a:headEnd/>
            <a:tailEnd/>
          </a:ln>
        </p:spPr>
        <p:txBody>
          <a:bodyPr wrap="none">
            <a:spAutoFit/>
          </a:bodyPr>
          <a:lstStyle/>
          <a:p>
            <a:r>
              <a:rPr lang="sv-SE">
                <a:latin typeface="Times New Roman" pitchFamily="18" charset="0"/>
              </a:rPr>
              <a:t>Ingrid Malmberg, Gymnasieskolan Vipan i Lund</a:t>
            </a:r>
          </a:p>
        </p:txBody>
      </p:sp>
      <p:pic>
        <p:nvPicPr>
          <p:cNvPr id="125955" name="Picture 4" descr="NYLOGO"/>
          <p:cNvPicPr>
            <a:picLocks noChangeAspect="1" noChangeArrowheads="1"/>
          </p:cNvPicPr>
          <p:nvPr/>
        </p:nvPicPr>
        <p:blipFill>
          <a:blip r:embed="rId2"/>
          <a:srcRect/>
          <a:stretch>
            <a:fillRect/>
          </a:stretch>
        </p:blipFill>
        <p:spPr bwMode="auto">
          <a:xfrm>
            <a:off x="7956550" y="5734050"/>
            <a:ext cx="936625" cy="925513"/>
          </a:xfrm>
          <a:prstGeom prst="rect">
            <a:avLst/>
          </a:prstGeom>
          <a:noFill/>
          <a:ln w="9525">
            <a:noFill/>
            <a:miter lim="800000"/>
            <a:headEnd/>
            <a:tailEnd/>
          </a:ln>
        </p:spPr>
      </p:pic>
      <p:sp>
        <p:nvSpPr>
          <p:cNvPr id="125956" name="Text Box 5"/>
          <p:cNvSpPr txBox="1">
            <a:spLocks noChangeArrowheads="1"/>
          </p:cNvSpPr>
          <p:nvPr/>
        </p:nvSpPr>
        <p:spPr bwMode="auto">
          <a:xfrm>
            <a:off x="0" y="908050"/>
            <a:ext cx="8964488" cy="523220"/>
          </a:xfrm>
          <a:prstGeom prst="rect">
            <a:avLst/>
          </a:prstGeom>
          <a:noFill/>
          <a:ln w="9525">
            <a:noFill/>
            <a:miter lim="800000"/>
            <a:headEnd/>
            <a:tailEnd/>
          </a:ln>
        </p:spPr>
        <p:txBody>
          <a:bodyPr wrap="square">
            <a:spAutoFit/>
          </a:bodyPr>
          <a:lstStyle/>
          <a:p>
            <a:pPr algn="ctr"/>
            <a:r>
              <a:rPr lang="sv-SE" sz="2800" b="1" dirty="0"/>
              <a:t>V</a:t>
            </a:r>
            <a:r>
              <a:rPr lang="sv-SE" sz="2800" b="1" dirty="0" smtClean="0"/>
              <a:t>arför det ser ut så här?</a:t>
            </a:r>
            <a:endParaRPr lang="sv-SE" sz="2800" b="1" dirty="0"/>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9" presetClass="entr" presetSubtype="0" fill="hold" grpId="0" nodeType="withEffect">
                                  <p:stCondLst>
                                    <p:cond delay="0"/>
                                  </p:stCondLst>
                                  <p:childTnLst>
                                    <p:set>
                                      <p:cBhvr>
                                        <p:cTn id="6" dur="1" fill="hold">
                                          <p:stCondLst>
                                            <p:cond delay="0"/>
                                          </p:stCondLst>
                                        </p:cTn>
                                        <p:tgtEl>
                                          <p:spTgt spid="117762"/>
                                        </p:tgtEl>
                                        <p:attrNameLst>
                                          <p:attrName>style.visibility</p:attrName>
                                        </p:attrNameLst>
                                      </p:cBhvr>
                                      <p:to>
                                        <p:strVal val="visible"/>
                                      </p:to>
                                    </p:set>
                                    <p:anim calcmode="lin" valueType="num">
                                      <p:cBhvr>
                                        <p:cTn id="7" dur="1000" fill="hold"/>
                                        <p:tgtEl>
                                          <p:spTgt spid="117762"/>
                                        </p:tgtEl>
                                        <p:attrNameLst>
                                          <p:attrName>ppt_x</p:attrName>
                                        </p:attrNameLst>
                                      </p:cBhvr>
                                      <p:tavLst>
                                        <p:tav tm="0">
                                          <p:val>
                                            <p:strVal val="#ppt_x-.2"/>
                                          </p:val>
                                        </p:tav>
                                        <p:tav tm="100000">
                                          <p:val>
                                            <p:strVal val="#ppt_x"/>
                                          </p:val>
                                        </p:tav>
                                      </p:tavLst>
                                    </p:anim>
                                    <p:anim calcmode="lin" valueType="num">
                                      <p:cBhvr>
                                        <p:cTn id="8" dur="1000" fill="hold"/>
                                        <p:tgtEl>
                                          <p:spTgt spid="117762"/>
                                        </p:tgtEl>
                                        <p:attrNameLst>
                                          <p:attrName>ppt_y</p:attrName>
                                        </p:attrNameLst>
                                      </p:cBhvr>
                                      <p:tavLst>
                                        <p:tav tm="0">
                                          <p:val>
                                            <p:strVal val="#ppt_y"/>
                                          </p:val>
                                        </p:tav>
                                        <p:tav tm="100000">
                                          <p:val>
                                            <p:strVal val="#ppt_y"/>
                                          </p:val>
                                        </p:tav>
                                      </p:tavLst>
                                    </p:anim>
                                    <p:animEffect transition="in" filter="wipe(right)" prLst="gradientSize: 0.1">
                                      <p:cBhvr>
                                        <p:cTn id="9" dur="1000"/>
                                        <p:tgtEl>
                                          <p:spTgt spid="11776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7762" grpId="0"/>
    </p:bldLst>
  </p:timing>
</p:sld>
</file>

<file path=ppt/slides/slide2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8786" name="Rectangle 2"/>
          <p:cNvSpPr>
            <a:spLocks noGrp="1" noChangeArrowheads="1"/>
          </p:cNvSpPr>
          <p:nvPr>
            <p:ph type="title" idx="4294967295"/>
          </p:nvPr>
        </p:nvSpPr>
        <p:spPr>
          <a:xfrm>
            <a:off x="611560" y="1916113"/>
            <a:ext cx="8532440" cy="3673475"/>
          </a:xfrm>
        </p:spPr>
        <p:txBody>
          <a:bodyPr anchor="ctr"/>
          <a:lstStyle/>
          <a:p>
            <a:pPr eaLnBrk="1" hangingPunct="1"/>
            <a:r>
              <a:rPr lang="sv-SE" sz="2800" dirty="0" smtClean="0"/>
              <a:t/>
            </a:r>
            <a:br>
              <a:rPr lang="sv-SE" sz="2800" dirty="0" smtClean="0"/>
            </a:br>
            <a:r>
              <a:rPr lang="sv-SE" sz="2800" dirty="0" smtClean="0"/>
              <a:t>Försökt få eleverna att tro mera på sin förmåga.</a:t>
            </a:r>
            <a:br>
              <a:rPr lang="sv-SE" sz="2800" dirty="0" smtClean="0"/>
            </a:br>
            <a:r>
              <a:rPr lang="sv-SE" sz="2800" dirty="0"/>
              <a:t/>
            </a:r>
            <a:br>
              <a:rPr lang="sv-SE" sz="2800" dirty="0"/>
            </a:br>
            <a:r>
              <a:rPr lang="sv-SE" sz="2800" dirty="0" smtClean="0"/>
              <a:t>Försökt göra matematiken roligare och mera intressant (svårt!)</a:t>
            </a:r>
            <a:br>
              <a:rPr lang="sv-SE" sz="2800" dirty="0" smtClean="0"/>
            </a:br>
            <a:r>
              <a:rPr lang="sv-SE" sz="2800" dirty="0"/>
              <a:t/>
            </a:r>
            <a:br>
              <a:rPr lang="sv-SE" sz="2800" dirty="0"/>
            </a:br>
            <a:r>
              <a:rPr lang="sv-SE" sz="2800" dirty="0" smtClean="0"/>
              <a:t>Fokuserat mera på fiffiga huvudräkningsstrategier än algoritmer. Använd miniräknare när det behövs!</a:t>
            </a:r>
            <a:br>
              <a:rPr lang="sv-SE" sz="2800" dirty="0" smtClean="0"/>
            </a:br>
            <a:r>
              <a:rPr lang="sv-SE" sz="2800" dirty="0"/>
              <a:t/>
            </a:r>
            <a:br>
              <a:rPr lang="sv-SE" sz="2800" dirty="0"/>
            </a:br>
            <a:r>
              <a:rPr lang="sv-SE" sz="2800" dirty="0" smtClean="0"/>
              <a:t>Arbetat med Känguruproblem från Milou och Benjamin. </a:t>
            </a:r>
            <a:endParaRPr lang="sv-SE" sz="2400" dirty="0" smtClean="0"/>
          </a:p>
        </p:txBody>
      </p:sp>
      <p:sp>
        <p:nvSpPr>
          <p:cNvPr id="126978" name="Text Box 3"/>
          <p:cNvSpPr txBox="1">
            <a:spLocks noChangeArrowheads="1"/>
          </p:cNvSpPr>
          <p:nvPr/>
        </p:nvSpPr>
        <p:spPr bwMode="auto">
          <a:xfrm>
            <a:off x="3059113" y="6237288"/>
            <a:ext cx="4667250" cy="366712"/>
          </a:xfrm>
          <a:prstGeom prst="rect">
            <a:avLst/>
          </a:prstGeom>
          <a:noFill/>
          <a:ln w="9525">
            <a:noFill/>
            <a:miter lim="800000"/>
            <a:headEnd/>
            <a:tailEnd/>
          </a:ln>
        </p:spPr>
        <p:txBody>
          <a:bodyPr wrap="none">
            <a:spAutoFit/>
          </a:bodyPr>
          <a:lstStyle/>
          <a:p>
            <a:r>
              <a:rPr lang="sv-SE">
                <a:latin typeface="Times New Roman" pitchFamily="18" charset="0"/>
              </a:rPr>
              <a:t>Ingrid Malmberg, Gymnasieskolan Vipan i Lund</a:t>
            </a:r>
          </a:p>
        </p:txBody>
      </p:sp>
      <p:pic>
        <p:nvPicPr>
          <p:cNvPr id="126979" name="Picture 4" descr="NYLOGO"/>
          <p:cNvPicPr>
            <a:picLocks noChangeAspect="1" noChangeArrowheads="1"/>
          </p:cNvPicPr>
          <p:nvPr/>
        </p:nvPicPr>
        <p:blipFill>
          <a:blip r:embed="rId2"/>
          <a:srcRect/>
          <a:stretch>
            <a:fillRect/>
          </a:stretch>
        </p:blipFill>
        <p:spPr bwMode="auto">
          <a:xfrm>
            <a:off x="7956550" y="5734050"/>
            <a:ext cx="936625" cy="925513"/>
          </a:xfrm>
          <a:prstGeom prst="rect">
            <a:avLst/>
          </a:prstGeom>
          <a:noFill/>
          <a:ln w="9525">
            <a:noFill/>
            <a:miter lim="800000"/>
            <a:headEnd/>
            <a:tailEnd/>
          </a:ln>
        </p:spPr>
      </p:pic>
      <p:sp>
        <p:nvSpPr>
          <p:cNvPr id="126980" name="Text Box 5"/>
          <p:cNvSpPr txBox="1">
            <a:spLocks noChangeArrowheads="1"/>
          </p:cNvSpPr>
          <p:nvPr/>
        </p:nvSpPr>
        <p:spPr bwMode="auto">
          <a:xfrm>
            <a:off x="1403648" y="687691"/>
            <a:ext cx="7021213" cy="584775"/>
          </a:xfrm>
          <a:prstGeom prst="rect">
            <a:avLst/>
          </a:prstGeom>
          <a:noFill/>
          <a:ln w="9525">
            <a:noFill/>
            <a:miter lim="800000"/>
            <a:headEnd/>
            <a:tailEnd/>
          </a:ln>
        </p:spPr>
        <p:txBody>
          <a:bodyPr wrap="square">
            <a:spAutoFit/>
          </a:bodyPr>
          <a:lstStyle/>
          <a:p>
            <a:pPr algn="ctr"/>
            <a:r>
              <a:rPr lang="sv-SE" sz="3200" dirty="0" smtClean="0"/>
              <a:t>Vad har jag gjort åt detta?</a:t>
            </a:r>
            <a:endParaRPr lang="sv-SE" sz="3200" dirty="0"/>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9" presetClass="entr" presetSubtype="0" fill="hold" grpId="0" nodeType="withEffect">
                                  <p:stCondLst>
                                    <p:cond delay="0"/>
                                  </p:stCondLst>
                                  <p:childTnLst>
                                    <p:set>
                                      <p:cBhvr>
                                        <p:cTn id="6" dur="1" fill="hold">
                                          <p:stCondLst>
                                            <p:cond delay="0"/>
                                          </p:stCondLst>
                                        </p:cTn>
                                        <p:tgtEl>
                                          <p:spTgt spid="118786"/>
                                        </p:tgtEl>
                                        <p:attrNameLst>
                                          <p:attrName>style.visibility</p:attrName>
                                        </p:attrNameLst>
                                      </p:cBhvr>
                                      <p:to>
                                        <p:strVal val="visible"/>
                                      </p:to>
                                    </p:set>
                                    <p:anim calcmode="lin" valueType="num">
                                      <p:cBhvr>
                                        <p:cTn id="7" dur="1000" fill="hold"/>
                                        <p:tgtEl>
                                          <p:spTgt spid="118786"/>
                                        </p:tgtEl>
                                        <p:attrNameLst>
                                          <p:attrName>ppt_x</p:attrName>
                                        </p:attrNameLst>
                                      </p:cBhvr>
                                      <p:tavLst>
                                        <p:tav tm="0">
                                          <p:val>
                                            <p:strVal val="#ppt_x-.2"/>
                                          </p:val>
                                        </p:tav>
                                        <p:tav tm="100000">
                                          <p:val>
                                            <p:strVal val="#ppt_x"/>
                                          </p:val>
                                        </p:tav>
                                      </p:tavLst>
                                    </p:anim>
                                    <p:anim calcmode="lin" valueType="num">
                                      <p:cBhvr>
                                        <p:cTn id="8" dur="1000" fill="hold"/>
                                        <p:tgtEl>
                                          <p:spTgt spid="118786"/>
                                        </p:tgtEl>
                                        <p:attrNameLst>
                                          <p:attrName>ppt_y</p:attrName>
                                        </p:attrNameLst>
                                      </p:cBhvr>
                                      <p:tavLst>
                                        <p:tav tm="0">
                                          <p:val>
                                            <p:strVal val="#ppt_y"/>
                                          </p:val>
                                        </p:tav>
                                        <p:tav tm="100000">
                                          <p:val>
                                            <p:strVal val="#ppt_y"/>
                                          </p:val>
                                        </p:tav>
                                      </p:tavLst>
                                    </p:anim>
                                    <p:animEffect transition="in" filter="wipe(right)" prLst="gradientSize: 0.1">
                                      <p:cBhvr>
                                        <p:cTn id="9" dur="1000"/>
                                        <p:tgtEl>
                                          <p:spTgt spid="11878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8786" grpId="0"/>
    </p:bldLst>
  </p:timing>
</p:sld>
</file>

<file path=ppt/slides/slide2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8786" name="Rectangle 2"/>
          <p:cNvSpPr>
            <a:spLocks noGrp="1" noChangeArrowheads="1"/>
          </p:cNvSpPr>
          <p:nvPr>
            <p:ph type="title" idx="4294967295"/>
          </p:nvPr>
        </p:nvSpPr>
        <p:spPr>
          <a:xfrm>
            <a:off x="611560" y="1916113"/>
            <a:ext cx="8532440" cy="3673475"/>
          </a:xfrm>
        </p:spPr>
        <p:txBody>
          <a:bodyPr anchor="ctr"/>
          <a:lstStyle/>
          <a:p>
            <a:pPr eaLnBrk="1" hangingPunct="1"/>
            <a:r>
              <a:rPr lang="sv-SE" sz="2800" dirty="0" smtClean="0"/>
              <a:t>I vår preparand-klass (13 elever) har eleverna mest arbetat i egen takt i läromedlet ”Bryggan” med många småtester efter delavsnitt.</a:t>
            </a:r>
            <a:br>
              <a:rPr lang="sv-SE" sz="2800" dirty="0" smtClean="0"/>
            </a:br>
            <a:r>
              <a:rPr lang="sv-SE" sz="2800" dirty="0"/>
              <a:t/>
            </a:r>
            <a:br>
              <a:rPr lang="sv-SE" sz="2800" dirty="0"/>
            </a:br>
            <a:r>
              <a:rPr lang="sv-SE" sz="2800" dirty="0" smtClean="0"/>
              <a:t>Endast tre elever ”hann med” boken, men jag räddade flera med ”</a:t>
            </a:r>
            <a:r>
              <a:rPr lang="sv-SE" sz="2800" dirty="0" err="1" smtClean="0"/>
              <a:t>intensinvmatte</a:t>
            </a:r>
            <a:r>
              <a:rPr lang="sv-SE" sz="2800" dirty="0" smtClean="0"/>
              <a:t>” de sista veckorna.</a:t>
            </a:r>
            <a:endParaRPr lang="sv-SE" sz="2400" dirty="0" smtClean="0"/>
          </a:p>
        </p:txBody>
      </p:sp>
      <p:sp>
        <p:nvSpPr>
          <p:cNvPr id="126978" name="Text Box 3"/>
          <p:cNvSpPr txBox="1">
            <a:spLocks noChangeArrowheads="1"/>
          </p:cNvSpPr>
          <p:nvPr/>
        </p:nvSpPr>
        <p:spPr bwMode="auto">
          <a:xfrm>
            <a:off x="3059113" y="6237288"/>
            <a:ext cx="4667250" cy="366712"/>
          </a:xfrm>
          <a:prstGeom prst="rect">
            <a:avLst/>
          </a:prstGeom>
          <a:noFill/>
          <a:ln w="9525">
            <a:noFill/>
            <a:miter lim="800000"/>
            <a:headEnd/>
            <a:tailEnd/>
          </a:ln>
        </p:spPr>
        <p:txBody>
          <a:bodyPr wrap="none">
            <a:spAutoFit/>
          </a:bodyPr>
          <a:lstStyle/>
          <a:p>
            <a:r>
              <a:rPr lang="sv-SE">
                <a:latin typeface="Times New Roman" pitchFamily="18" charset="0"/>
              </a:rPr>
              <a:t>Ingrid Malmberg, Gymnasieskolan Vipan i Lund</a:t>
            </a:r>
          </a:p>
        </p:txBody>
      </p:sp>
      <p:pic>
        <p:nvPicPr>
          <p:cNvPr id="126979" name="Picture 4" descr="NYLOGO"/>
          <p:cNvPicPr>
            <a:picLocks noChangeAspect="1" noChangeArrowheads="1"/>
          </p:cNvPicPr>
          <p:nvPr/>
        </p:nvPicPr>
        <p:blipFill>
          <a:blip r:embed="rId2"/>
          <a:srcRect/>
          <a:stretch>
            <a:fillRect/>
          </a:stretch>
        </p:blipFill>
        <p:spPr bwMode="auto">
          <a:xfrm>
            <a:off x="7956550" y="5734050"/>
            <a:ext cx="936625" cy="925513"/>
          </a:xfrm>
          <a:prstGeom prst="rect">
            <a:avLst/>
          </a:prstGeom>
          <a:noFill/>
          <a:ln w="9525">
            <a:noFill/>
            <a:miter lim="800000"/>
            <a:headEnd/>
            <a:tailEnd/>
          </a:ln>
        </p:spPr>
      </p:pic>
      <p:sp>
        <p:nvSpPr>
          <p:cNvPr id="126980" name="Text Box 5"/>
          <p:cNvSpPr txBox="1">
            <a:spLocks noChangeArrowheads="1"/>
          </p:cNvSpPr>
          <p:nvPr/>
        </p:nvSpPr>
        <p:spPr bwMode="auto">
          <a:xfrm>
            <a:off x="683568" y="687691"/>
            <a:ext cx="8209607" cy="584775"/>
          </a:xfrm>
          <a:prstGeom prst="rect">
            <a:avLst/>
          </a:prstGeom>
          <a:noFill/>
          <a:ln w="9525">
            <a:noFill/>
            <a:miter lim="800000"/>
            <a:headEnd/>
            <a:tailEnd/>
          </a:ln>
        </p:spPr>
        <p:txBody>
          <a:bodyPr wrap="square">
            <a:spAutoFit/>
          </a:bodyPr>
          <a:lstStyle/>
          <a:p>
            <a:pPr algn="ctr"/>
            <a:r>
              <a:rPr lang="sv-SE" sz="3200" dirty="0" smtClean="0"/>
              <a:t>Vad har jag gjort åt detta?   Forts.</a:t>
            </a:r>
            <a:endParaRPr lang="sv-SE" sz="3200" dirty="0"/>
          </a:p>
        </p:txBody>
      </p:sp>
    </p:spTree>
    <p:extLst>
      <p:ext uri="{BB962C8B-B14F-4D97-AF65-F5344CB8AC3E}">
        <p14:creationId xmlns:p14="http://schemas.microsoft.com/office/powerpoint/2010/main" val="1926039264"/>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9" presetClass="entr" presetSubtype="0" fill="hold" grpId="0" nodeType="withEffect">
                                  <p:stCondLst>
                                    <p:cond delay="0"/>
                                  </p:stCondLst>
                                  <p:childTnLst>
                                    <p:set>
                                      <p:cBhvr>
                                        <p:cTn id="6" dur="1" fill="hold">
                                          <p:stCondLst>
                                            <p:cond delay="0"/>
                                          </p:stCondLst>
                                        </p:cTn>
                                        <p:tgtEl>
                                          <p:spTgt spid="118786"/>
                                        </p:tgtEl>
                                        <p:attrNameLst>
                                          <p:attrName>style.visibility</p:attrName>
                                        </p:attrNameLst>
                                      </p:cBhvr>
                                      <p:to>
                                        <p:strVal val="visible"/>
                                      </p:to>
                                    </p:set>
                                    <p:anim calcmode="lin" valueType="num">
                                      <p:cBhvr>
                                        <p:cTn id="7" dur="1000" fill="hold"/>
                                        <p:tgtEl>
                                          <p:spTgt spid="118786"/>
                                        </p:tgtEl>
                                        <p:attrNameLst>
                                          <p:attrName>ppt_x</p:attrName>
                                        </p:attrNameLst>
                                      </p:cBhvr>
                                      <p:tavLst>
                                        <p:tav tm="0">
                                          <p:val>
                                            <p:strVal val="#ppt_x-.2"/>
                                          </p:val>
                                        </p:tav>
                                        <p:tav tm="100000">
                                          <p:val>
                                            <p:strVal val="#ppt_x"/>
                                          </p:val>
                                        </p:tav>
                                      </p:tavLst>
                                    </p:anim>
                                    <p:anim calcmode="lin" valueType="num">
                                      <p:cBhvr>
                                        <p:cTn id="8" dur="1000" fill="hold"/>
                                        <p:tgtEl>
                                          <p:spTgt spid="118786"/>
                                        </p:tgtEl>
                                        <p:attrNameLst>
                                          <p:attrName>ppt_y</p:attrName>
                                        </p:attrNameLst>
                                      </p:cBhvr>
                                      <p:tavLst>
                                        <p:tav tm="0">
                                          <p:val>
                                            <p:strVal val="#ppt_y"/>
                                          </p:val>
                                        </p:tav>
                                        <p:tav tm="100000">
                                          <p:val>
                                            <p:strVal val="#ppt_y"/>
                                          </p:val>
                                        </p:tav>
                                      </p:tavLst>
                                    </p:anim>
                                    <p:animEffect transition="in" filter="wipe(right)" prLst="gradientSize: 0.1">
                                      <p:cBhvr>
                                        <p:cTn id="9" dur="1000"/>
                                        <p:tgtEl>
                                          <p:spTgt spid="11878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8786" grpId="0"/>
    </p:bldLst>
  </p:timing>
</p:sld>
</file>

<file path=ppt/slides/slide2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9810" name="Rectangle 2"/>
          <p:cNvSpPr>
            <a:spLocks noGrp="1" noChangeArrowheads="1"/>
          </p:cNvSpPr>
          <p:nvPr>
            <p:ph type="title" idx="4294967295"/>
          </p:nvPr>
        </p:nvSpPr>
        <p:spPr>
          <a:xfrm>
            <a:off x="1042988" y="1916113"/>
            <a:ext cx="7561262" cy="3673475"/>
          </a:xfrm>
        </p:spPr>
        <p:txBody>
          <a:bodyPr anchor="ctr"/>
          <a:lstStyle/>
          <a:p>
            <a:pPr eaLnBrk="1" hangingPunct="1"/>
            <a:r>
              <a:rPr lang="sv-SE" sz="2800" dirty="0" smtClean="0"/>
              <a:t/>
            </a:r>
            <a:br>
              <a:rPr lang="sv-SE" sz="2800" dirty="0" smtClean="0"/>
            </a:br>
            <a:r>
              <a:rPr lang="sv-SE" sz="2800" dirty="0" smtClean="0"/>
              <a:t>Av våra sju studenter som gick ut ett treårigt gymnasieprogram på IV nådde en godkänt betyg i Matematik A, men de övriga nådde inte upp till </a:t>
            </a:r>
            <a:r>
              <a:rPr lang="sv-SE" sz="2800" dirty="0" err="1" smtClean="0"/>
              <a:t>godkäntbetyg</a:t>
            </a:r>
            <a:r>
              <a:rPr lang="sv-SE" sz="2800" dirty="0" smtClean="0"/>
              <a:t> för grundskolan.</a:t>
            </a:r>
            <a:br>
              <a:rPr lang="sv-SE" sz="2800" dirty="0" smtClean="0"/>
            </a:br>
            <a:r>
              <a:rPr lang="sv-SE" sz="2800" dirty="0"/>
              <a:t/>
            </a:r>
            <a:br>
              <a:rPr lang="sv-SE" sz="2800" dirty="0"/>
            </a:br>
            <a:r>
              <a:rPr lang="sv-SE" sz="2800" dirty="0" smtClean="0"/>
              <a:t>Av våra elva elever som gått ett år hos oss för att få grundskolebetyg, nådde nio målet och de två andra har anmält sig till sommarskola.</a:t>
            </a:r>
            <a:endParaRPr lang="sv-SE" sz="2400" dirty="0" smtClean="0"/>
          </a:p>
        </p:txBody>
      </p:sp>
      <p:sp>
        <p:nvSpPr>
          <p:cNvPr id="128002" name="Text Box 3"/>
          <p:cNvSpPr txBox="1">
            <a:spLocks noChangeArrowheads="1"/>
          </p:cNvSpPr>
          <p:nvPr/>
        </p:nvSpPr>
        <p:spPr bwMode="auto">
          <a:xfrm>
            <a:off x="3059113" y="6237288"/>
            <a:ext cx="4667250" cy="366712"/>
          </a:xfrm>
          <a:prstGeom prst="rect">
            <a:avLst/>
          </a:prstGeom>
          <a:noFill/>
          <a:ln w="9525">
            <a:noFill/>
            <a:miter lim="800000"/>
            <a:headEnd/>
            <a:tailEnd/>
          </a:ln>
        </p:spPr>
        <p:txBody>
          <a:bodyPr wrap="none">
            <a:spAutoFit/>
          </a:bodyPr>
          <a:lstStyle/>
          <a:p>
            <a:r>
              <a:rPr lang="sv-SE">
                <a:latin typeface="Times New Roman" pitchFamily="18" charset="0"/>
              </a:rPr>
              <a:t>Ingrid Malmberg, Gymnasieskolan Vipan i Lund</a:t>
            </a:r>
          </a:p>
        </p:txBody>
      </p:sp>
      <p:pic>
        <p:nvPicPr>
          <p:cNvPr id="128003" name="Picture 4" descr="NYLOGO"/>
          <p:cNvPicPr>
            <a:picLocks noChangeAspect="1" noChangeArrowheads="1"/>
          </p:cNvPicPr>
          <p:nvPr/>
        </p:nvPicPr>
        <p:blipFill>
          <a:blip r:embed="rId2"/>
          <a:srcRect/>
          <a:stretch>
            <a:fillRect/>
          </a:stretch>
        </p:blipFill>
        <p:spPr bwMode="auto">
          <a:xfrm>
            <a:off x="7956550" y="5734050"/>
            <a:ext cx="936625" cy="925513"/>
          </a:xfrm>
          <a:prstGeom prst="rect">
            <a:avLst/>
          </a:prstGeom>
          <a:noFill/>
          <a:ln w="9525">
            <a:noFill/>
            <a:miter lim="800000"/>
            <a:headEnd/>
            <a:tailEnd/>
          </a:ln>
        </p:spPr>
      </p:pic>
      <p:sp>
        <p:nvSpPr>
          <p:cNvPr id="128004" name="Text Box 5"/>
          <p:cNvSpPr txBox="1">
            <a:spLocks noChangeArrowheads="1"/>
          </p:cNvSpPr>
          <p:nvPr/>
        </p:nvSpPr>
        <p:spPr bwMode="auto">
          <a:xfrm>
            <a:off x="2079034" y="908050"/>
            <a:ext cx="4968875" cy="579438"/>
          </a:xfrm>
          <a:prstGeom prst="rect">
            <a:avLst/>
          </a:prstGeom>
          <a:noFill/>
          <a:ln w="9525">
            <a:noFill/>
            <a:miter lim="800000"/>
            <a:headEnd/>
            <a:tailEnd/>
          </a:ln>
        </p:spPr>
        <p:txBody>
          <a:bodyPr>
            <a:spAutoFit/>
          </a:bodyPr>
          <a:lstStyle/>
          <a:p>
            <a:pPr algn="ctr"/>
            <a:r>
              <a:rPr lang="sv-SE" sz="3200" dirty="0" smtClean="0"/>
              <a:t>Hur har det gått?</a:t>
            </a:r>
            <a:endParaRPr lang="sv-SE" sz="3200" dirty="0"/>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9" presetClass="entr" presetSubtype="0" fill="hold" grpId="0" nodeType="withEffect">
                                  <p:stCondLst>
                                    <p:cond delay="0"/>
                                  </p:stCondLst>
                                  <p:childTnLst>
                                    <p:set>
                                      <p:cBhvr>
                                        <p:cTn id="6" dur="1" fill="hold">
                                          <p:stCondLst>
                                            <p:cond delay="0"/>
                                          </p:stCondLst>
                                        </p:cTn>
                                        <p:tgtEl>
                                          <p:spTgt spid="119810"/>
                                        </p:tgtEl>
                                        <p:attrNameLst>
                                          <p:attrName>style.visibility</p:attrName>
                                        </p:attrNameLst>
                                      </p:cBhvr>
                                      <p:to>
                                        <p:strVal val="visible"/>
                                      </p:to>
                                    </p:set>
                                    <p:anim calcmode="lin" valueType="num">
                                      <p:cBhvr>
                                        <p:cTn id="7" dur="1000" fill="hold"/>
                                        <p:tgtEl>
                                          <p:spTgt spid="119810"/>
                                        </p:tgtEl>
                                        <p:attrNameLst>
                                          <p:attrName>ppt_x</p:attrName>
                                        </p:attrNameLst>
                                      </p:cBhvr>
                                      <p:tavLst>
                                        <p:tav tm="0">
                                          <p:val>
                                            <p:strVal val="#ppt_x-.2"/>
                                          </p:val>
                                        </p:tav>
                                        <p:tav tm="100000">
                                          <p:val>
                                            <p:strVal val="#ppt_x"/>
                                          </p:val>
                                        </p:tav>
                                      </p:tavLst>
                                    </p:anim>
                                    <p:anim calcmode="lin" valueType="num">
                                      <p:cBhvr>
                                        <p:cTn id="8" dur="1000" fill="hold"/>
                                        <p:tgtEl>
                                          <p:spTgt spid="119810"/>
                                        </p:tgtEl>
                                        <p:attrNameLst>
                                          <p:attrName>ppt_y</p:attrName>
                                        </p:attrNameLst>
                                      </p:cBhvr>
                                      <p:tavLst>
                                        <p:tav tm="0">
                                          <p:val>
                                            <p:strVal val="#ppt_y"/>
                                          </p:val>
                                        </p:tav>
                                        <p:tav tm="100000">
                                          <p:val>
                                            <p:strVal val="#ppt_y"/>
                                          </p:val>
                                        </p:tav>
                                      </p:tavLst>
                                    </p:anim>
                                    <p:animEffect transition="in" filter="wipe(right)" prLst="gradientSize: 0.1">
                                      <p:cBhvr>
                                        <p:cTn id="9" dur="1000"/>
                                        <p:tgtEl>
                                          <p:spTgt spid="1198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9810" grpId="0"/>
    </p:bldLst>
  </p:timing>
</p:sld>
</file>

<file path=ppt/slides/slide2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0834" name="Rectangle 2"/>
          <p:cNvSpPr>
            <a:spLocks noGrp="1" noChangeArrowheads="1"/>
          </p:cNvSpPr>
          <p:nvPr>
            <p:ph type="title" idx="4294967295"/>
          </p:nvPr>
        </p:nvSpPr>
        <p:spPr>
          <a:xfrm>
            <a:off x="755576" y="1844824"/>
            <a:ext cx="8144262" cy="4392463"/>
          </a:xfrm>
        </p:spPr>
        <p:txBody>
          <a:bodyPr anchor="ctr"/>
          <a:lstStyle/>
          <a:p>
            <a:pPr eaLnBrk="1" hangingPunct="1"/>
            <a:r>
              <a:rPr lang="sv-SE" sz="2400" dirty="0" smtClean="0"/>
              <a:t>Hjälp elever att </a:t>
            </a:r>
            <a:r>
              <a:rPr lang="sv-SE" sz="2400" b="1" dirty="0" smtClean="0"/>
              <a:t>förstå</a:t>
            </a:r>
            <a:r>
              <a:rPr lang="sv-SE" sz="2400" dirty="0" smtClean="0"/>
              <a:t> och använda:</a:t>
            </a:r>
            <a:br>
              <a:rPr lang="sv-SE" sz="2400" dirty="0" smtClean="0"/>
            </a:br>
            <a:r>
              <a:rPr lang="sv-SE" sz="2400" b="1" dirty="0" smtClean="0"/>
              <a:t>Positionssystemet</a:t>
            </a:r>
            <a:br>
              <a:rPr lang="sv-SE" sz="2400" b="1" dirty="0" smtClean="0"/>
            </a:br>
            <a:r>
              <a:rPr lang="sv-SE" sz="2400" b="1" dirty="0" smtClean="0"/>
              <a:t>Prefix</a:t>
            </a:r>
            <a:br>
              <a:rPr lang="sv-SE" sz="2400" b="1" dirty="0" smtClean="0"/>
            </a:br>
            <a:r>
              <a:rPr lang="sv-SE" sz="2400" b="1" dirty="0" smtClean="0"/>
              <a:t>Likhetstecknet</a:t>
            </a:r>
            <a:br>
              <a:rPr lang="sv-SE" sz="2400" b="1" dirty="0" smtClean="0"/>
            </a:br>
            <a:r>
              <a:rPr lang="sv-SE" sz="2400" b="1" dirty="0" smtClean="0"/>
              <a:t>Omkrets, area och volym</a:t>
            </a:r>
            <a:br>
              <a:rPr lang="sv-SE" sz="2400" b="1" dirty="0" smtClean="0"/>
            </a:br>
            <a:r>
              <a:rPr lang="sv-SE" sz="2400" b="1" dirty="0" smtClean="0"/>
              <a:t>Huvudräkningsstrategier</a:t>
            </a:r>
            <a:br>
              <a:rPr lang="sv-SE" sz="2400" b="1" dirty="0" smtClean="0"/>
            </a:br>
            <a:r>
              <a:rPr lang="sv-SE" sz="2400" b="1" dirty="0" smtClean="0"/>
              <a:t>Bråk</a:t>
            </a:r>
            <a:br>
              <a:rPr lang="sv-SE" sz="2400" b="1" dirty="0" smtClean="0"/>
            </a:br>
            <a:r>
              <a:rPr lang="sv-SE" sz="2400" b="1" dirty="0" smtClean="0"/>
              <a:t>Procent</a:t>
            </a:r>
            <a:br>
              <a:rPr lang="sv-SE" sz="2400" b="1" dirty="0" smtClean="0"/>
            </a:br>
            <a:r>
              <a:rPr lang="sv-SE" sz="2400" b="1" dirty="0" smtClean="0"/>
              <a:t>Skala</a:t>
            </a:r>
            <a:br>
              <a:rPr lang="sv-SE" sz="2400" b="1" dirty="0" smtClean="0"/>
            </a:br>
            <a:r>
              <a:rPr lang="sv-SE" sz="2400" b="1" dirty="0" smtClean="0"/>
              <a:t>Jämförpriser</a:t>
            </a:r>
            <a:br>
              <a:rPr lang="sv-SE" sz="2400" b="1" dirty="0" smtClean="0"/>
            </a:br>
            <a:r>
              <a:rPr lang="sv-SE" sz="2400" b="1" dirty="0" smtClean="0"/>
              <a:t>Tabeller, diagram, grafer</a:t>
            </a:r>
            <a:br>
              <a:rPr lang="sv-SE" sz="2400" b="1" dirty="0" smtClean="0"/>
            </a:br>
            <a:r>
              <a:rPr lang="sv-SE" sz="2400" b="1" dirty="0" smtClean="0"/>
              <a:t>Grundläggande algebra</a:t>
            </a:r>
            <a:endParaRPr lang="sv-SE" sz="2400" b="1" dirty="0" smtClean="0"/>
          </a:p>
        </p:txBody>
      </p:sp>
      <p:sp>
        <p:nvSpPr>
          <p:cNvPr id="129026" name="Text Box 3"/>
          <p:cNvSpPr txBox="1">
            <a:spLocks noChangeArrowheads="1"/>
          </p:cNvSpPr>
          <p:nvPr/>
        </p:nvSpPr>
        <p:spPr bwMode="auto">
          <a:xfrm>
            <a:off x="3059113" y="6237288"/>
            <a:ext cx="4667250" cy="366712"/>
          </a:xfrm>
          <a:prstGeom prst="rect">
            <a:avLst/>
          </a:prstGeom>
          <a:noFill/>
          <a:ln w="9525">
            <a:noFill/>
            <a:miter lim="800000"/>
            <a:headEnd/>
            <a:tailEnd/>
          </a:ln>
        </p:spPr>
        <p:txBody>
          <a:bodyPr wrap="none">
            <a:spAutoFit/>
          </a:bodyPr>
          <a:lstStyle/>
          <a:p>
            <a:r>
              <a:rPr lang="sv-SE">
                <a:latin typeface="Times New Roman" pitchFamily="18" charset="0"/>
              </a:rPr>
              <a:t>Ingrid Malmberg, Gymnasieskolan Vipan i Lund</a:t>
            </a:r>
          </a:p>
        </p:txBody>
      </p:sp>
      <p:pic>
        <p:nvPicPr>
          <p:cNvPr id="129027" name="Picture 4" descr="NYLOGO"/>
          <p:cNvPicPr>
            <a:picLocks noChangeAspect="1" noChangeArrowheads="1"/>
          </p:cNvPicPr>
          <p:nvPr/>
        </p:nvPicPr>
        <p:blipFill>
          <a:blip r:embed="rId2"/>
          <a:srcRect/>
          <a:stretch>
            <a:fillRect/>
          </a:stretch>
        </p:blipFill>
        <p:spPr bwMode="auto">
          <a:xfrm>
            <a:off x="7956550" y="5734050"/>
            <a:ext cx="936625" cy="925513"/>
          </a:xfrm>
          <a:prstGeom prst="rect">
            <a:avLst/>
          </a:prstGeom>
          <a:noFill/>
          <a:ln w="9525">
            <a:noFill/>
            <a:miter lim="800000"/>
            <a:headEnd/>
            <a:tailEnd/>
          </a:ln>
        </p:spPr>
      </p:pic>
      <p:sp>
        <p:nvSpPr>
          <p:cNvPr id="129028" name="Text Box 5"/>
          <p:cNvSpPr txBox="1">
            <a:spLocks noChangeArrowheads="1"/>
          </p:cNvSpPr>
          <p:nvPr/>
        </p:nvSpPr>
        <p:spPr bwMode="auto">
          <a:xfrm>
            <a:off x="395536" y="908050"/>
            <a:ext cx="7848872" cy="584775"/>
          </a:xfrm>
          <a:prstGeom prst="rect">
            <a:avLst/>
          </a:prstGeom>
          <a:noFill/>
          <a:ln w="9525">
            <a:noFill/>
            <a:miter lim="800000"/>
            <a:headEnd/>
            <a:tailEnd/>
          </a:ln>
        </p:spPr>
        <p:txBody>
          <a:bodyPr wrap="square">
            <a:spAutoFit/>
          </a:bodyPr>
          <a:lstStyle/>
          <a:p>
            <a:pPr algn="ctr"/>
            <a:r>
              <a:rPr lang="sv-SE" sz="3200" dirty="0" smtClean="0"/>
              <a:t>Önskan till grundskollärare!</a:t>
            </a:r>
            <a:endParaRPr lang="sv-SE" sz="3200" dirty="0"/>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9" presetClass="entr" presetSubtype="0" fill="hold" grpId="0" nodeType="withEffect">
                                  <p:stCondLst>
                                    <p:cond delay="0"/>
                                  </p:stCondLst>
                                  <p:childTnLst>
                                    <p:set>
                                      <p:cBhvr>
                                        <p:cTn id="6" dur="1" fill="hold">
                                          <p:stCondLst>
                                            <p:cond delay="0"/>
                                          </p:stCondLst>
                                        </p:cTn>
                                        <p:tgtEl>
                                          <p:spTgt spid="120834"/>
                                        </p:tgtEl>
                                        <p:attrNameLst>
                                          <p:attrName>style.visibility</p:attrName>
                                        </p:attrNameLst>
                                      </p:cBhvr>
                                      <p:to>
                                        <p:strVal val="visible"/>
                                      </p:to>
                                    </p:set>
                                    <p:anim calcmode="lin" valueType="num">
                                      <p:cBhvr>
                                        <p:cTn id="7" dur="1000" fill="hold"/>
                                        <p:tgtEl>
                                          <p:spTgt spid="120834"/>
                                        </p:tgtEl>
                                        <p:attrNameLst>
                                          <p:attrName>ppt_x</p:attrName>
                                        </p:attrNameLst>
                                      </p:cBhvr>
                                      <p:tavLst>
                                        <p:tav tm="0">
                                          <p:val>
                                            <p:strVal val="#ppt_x-.2"/>
                                          </p:val>
                                        </p:tav>
                                        <p:tav tm="100000">
                                          <p:val>
                                            <p:strVal val="#ppt_x"/>
                                          </p:val>
                                        </p:tav>
                                      </p:tavLst>
                                    </p:anim>
                                    <p:anim calcmode="lin" valueType="num">
                                      <p:cBhvr>
                                        <p:cTn id="8" dur="1000" fill="hold"/>
                                        <p:tgtEl>
                                          <p:spTgt spid="120834"/>
                                        </p:tgtEl>
                                        <p:attrNameLst>
                                          <p:attrName>ppt_y</p:attrName>
                                        </p:attrNameLst>
                                      </p:cBhvr>
                                      <p:tavLst>
                                        <p:tav tm="0">
                                          <p:val>
                                            <p:strVal val="#ppt_y"/>
                                          </p:val>
                                        </p:tav>
                                        <p:tav tm="100000">
                                          <p:val>
                                            <p:strVal val="#ppt_y"/>
                                          </p:val>
                                        </p:tav>
                                      </p:tavLst>
                                    </p:anim>
                                    <p:animEffect transition="in" filter="wipe(right)" prLst="gradientSize: 0.1">
                                      <p:cBhvr>
                                        <p:cTn id="9" dur="1000"/>
                                        <p:tgtEl>
                                          <p:spTgt spid="12083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0834" grpId="0"/>
    </p:bldLst>
  </p:timing>
</p:sld>
</file>

<file path=ppt/slides/slide2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5474" name="Rectangle 2"/>
          <p:cNvSpPr>
            <a:spLocks noGrp="1" noChangeArrowheads="1"/>
          </p:cNvSpPr>
          <p:nvPr>
            <p:ph type="title" idx="4294967295"/>
          </p:nvPr>
        </p:nvSpPr>
        <p:spPr>
          <a:xfrm>
            <a:off x="1042988" y="1916113"/>
            <a:ext cx="7561262" cy="3673475"/>
          </a:xfrm>
        </p:spPr>
        <p:txBody>
          <a:bodyPr anchor="ctr"/>
          <a:lstStyle/>
          <a:p>
            <a:pPr eaLnBrk="1" hangingPunct="1"/>
            <a:r>
              <a:rPr lang="sv-SE" sz="2800" dirty="0" smtClean="0"/>
              <a:t/>
            </a:r>
            <a:br>
              <a:rPr lang="sv-SE" sz="2800" dirty="0" smtClean="0"/>
            </a:br>
            <a:r>
              <a:rPr lang="sv-SE" sz="2800" dirty="0" smtClean="0"/>
              <a:t>Kontakta mig gärna med frågor och synpunkter:</a:t>
            </a:r>
            <a:br>
              <a:rPr lang="sv-SE" sz="2800" dirty="0" smtClean="0"/>
            </a:br>
            <a:r>
              <a:rPr lang="sv-SE" sz="2800" dirty="0"/>
              <a:t/>
            </a:r>
            <a:br>
              <a:rPr lang="sv-SE" sz="2800" dirty="0"/>
            </a:br>
            <a:r>
              <a:rPr lang="sv-SE" sz="2800" dirty="0" smtClean="0">
                <a:hlinkClick r:id="rId2"/>
              </a:rPr>
              <a:t>ingrid.h.malmberg@lund.se</a:t>
            </a:r>
            <a:r>
              <a:rPr lang="sv-SE" sz="2800" dirty="0" smtClean="0"/>
              <a:t/>
            </a:r>
            <a:br>
              <a:rPr lang="sv-SE" sz="2800" dirty="0" smtClean="0"/>
            </a:br>
            <a:r>
              <a:rPr lang="sv-SE" sz="2800" dirty="0"/>
              <a:t/>
            </a:r>
            <a:br>
              <a:rPr lang="sv-SE" sz="2800" dirty="0"/>
            </a:br>
            <a:r>
              <a:rPr lang="sv-SE" sz="2800" dirty="0" smtClean="0"/>
              <a:t/>
            </a:r>
            <a:br>
              <a:rPr lang="sv-SE" sz="2800" dirty="0" smtClean="0"/>
            </a:br>
            <a:r>
              <a:rPr lang="sv-SE" sz="2800" dirty="0"/>
              <a:t/>
            </a:r>
            <a:br>
              <a:rPr lang="sv-SE" sz="2800" dirty="0"/>
            </a:br>
            <a:endParaRPr lang="sv-SE" sz="2400" dirty="0" smtClean="0"/>
          </a:p>
        </p:txBody>
      </p:sp>
      <p:sp>
        <p:nvSpPr>
          <p:cNvPr id="132098" name="Text Box 3"/>
          <p:cNvSpPr txBox="1">
            <a:spLocks noChangeArrowheads="1"/>
          </p:cNvSpPr>
          <p:nvPr/>
        </p:nvSpPr>
        <p:spPr bwMode="auto">
          <a:xfrm>
            <a:off x="3059113" y="6237288"/>
            <a:ext cx="4667250" cy="366712"/>
          </a:xfrm>
          <a:prstGeom prst="rect">
            <a:avLst/>
          </a:prstGeom>
          <a:noFill/>
          <a:ln w="9525">
            <a:noFill/>
            <a:miter lim="800000"/>
            <a:headEnd/>
            <a:tailEnd/>
          </a:ln>
        </p:spPr>
        <p:txBody>
          <a:bodyPr wrap="none">
            <a:spAutoFit/>
          </a:bodyPr>
          <a:lstStyle/>
          <a:p>
            <a:r>
              <a:rPr lang="sv-SE">
                <a:latin typeface="Times New Roman" pitchFamily="18" charset="0"/>
              </a:rPr>
              <a:t>Ingrid Malmberg, Gymnasieskolan Vipan i Lund</a:t>
            </a:r>
          </a:p>
        </p:txBody>
      </p:sp>
      <p:pic>
        <p:nvPicPr>
          <p:cNvPr id="132099" name="Picture 4" descr="NYLOGO"/>
          <p:cNvPicPr>
            <a:picLocks noChangeAspect="1" noChangeArrowheads="1"/>
          </p:cNvPicPr>
          <p:nvPr/>
        </p:nvPicPr>
        <p:blipFill>
          <a:blip r:embed="rId3"/>
          <a:srcRect/>
          <a:stretch>
            <a:fillRect/>
          </a:stretch>
        </p:blipFill>
        <p:spPr bwMode="auto">
          <a:xfrm>
            <a:off x="7956550" y="5734050"/>
            <a:ext cx="936625" cy="925513"/>
          </a:xfrm>
          <a:prstGeom prst="rect">
            <a:avLst/>
          </a:prstGeom>
          <a:noFill/>
          <a:ln w="9525">
            <a:noFill/>
            <a:miter lim="800000"/>
            <a:headEnd/>
            <a:tailEnd/>
          </a:ln>
        </p:spPr>
      </p:pic>
      <p:sp>
        <p:nvSpPr>
          <p:cNvPr id="132100" name="Text Box 5"/>
          <p:cNvSpPr txBox="1">
            <a:spLocks noChangeArrowheads="1"/>
          </p:cNvSpPr>
          <p:nvPr/>
        </p:nvSpPr>
        <p:spPr bwMode="auto">
          <a:xfrm>
            <a:off x="2051050" y="908050"/>
            <a:ext cx="4968875" cy="579438"/>
          </a:xfrm>
          <a:prstGeom prst="rect">
            <a:avLst/>
          </a:prstGeom>
          <a:noFill/>
          <a:ln w="9525">
            <a:noFill/>
            <a:miter lim="800000"/>
            <a:headEnd/>
            <a:tailEnd/>
          </a:ln>
        </p:spPr>
        <p:txBody>
          <a:bodyPr>
            <a:spAutoFit/>
          </a:bodyPr>
          <a:lstStyle/>
          <a:p>
            <a:pPr algn="ctr"/>
            <a:r>
              <a:rPr lang="sv-SE" sz="3200"/>
              <a:t>Gymnasieskolan Vipan</a:t>
            </a: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9" presetClass="entr" presetSubtype="0" fill="hold" grpId="0" nodeType="withEffect">
                                  <p:stCondLst>
                                    <p:cond delay="0"/>
                                  </p:stCondLst>
                                  <p:childTnLst>
                                    <p:set>
                                      <p:cBhvr>
                                        <p:cTn id="6" dur="1" fill="hold">
                                          <p:stCondLst>
                                            <p:cond delay="0"/>
                                          </p:stCondLst>
                                        </p:cTn>
                                        <p:tgtEl>
                                          <p:spTgt spid="105474"/>
                                        </p:tgtEl>
                                        <p:attrNameLst>
                                          <p:attrName>style.visibility</p:attrName>
                                        </p:attrNameLst>
                                      </p:cBhvr>
                                      <p:to>
                                        <p:strVal val="visible"/>
                                      </p:to>
                                    </p:set>
                                    <p:anim calcmode="lin" valueType="num">
                                      <p:cBhvr>
                                        <p:cTn id="7" dur="1000" fill="hold"/>
                                        <p:tgtEl>
                                          <p:spTgt spid="105474"/>
                                        </p:tgtEl>
                                        <p:attrNameLst>
                                          <p:attrName>ppt_x</p:attrName>
                                        </p:attrNameLst>
                                      </p:cBhvr>
                                      <p:tavLst>
                                        <p:tav tm="0">
                                          <p:val>
                                            <p:strVal val="#ppt_x-.2"/>
                                          </p:val>
                                        </p:tav>
                                        <p:tav tm="100000">
                                          <p:val>
                                            <p:strVal val="#ppt_x"/>
                                          </p:val>
                                        </p:tav>
                                      </p:tavLst>
                                    </p:anim>
                                    <p:anim calcmode="lin" valueType="num">
                                      <p:cBhvr>
                                        <p:cTn id="8" dur="1000" fill="hold"/>
                                        <p:tgtEl>
                                          <p:spTgt spid="105474"/>
                                        </p:tgtEl>
                                        <p:attrNameLst>
                                          <p:attrName>ppt_y</p:attrName>
                                        </p:attrNameLst>
                                      </p:cBhvr>
                                      <p:tavLst>
                                        <p:tav tm="0">
                                          <p:val>
                                            <p:strVal val="#ppt_y"/>
                                          </p:val>
                                        </p:tav>
                                        <p:tav tm="100000">
                                          <p:val>
                                            <p:strVal val="#ppt_y"/>
                                          </p:val>
                                        </p:tav>
                                      </p:tavLst>
                                    </p:anim>
                                    <p:animEffect transition="in" filter="wipe(right)" prLst="gradientSize: 0.1">
                                      <p:cBhvr>
                                        <p:cTn id="9" dur="1000"/>
                                        <p:tgtEl>
                                          <p:spTgt spid="10547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5474" grpId="0"/>
    </p:bld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7042" name="Rectangle 2"/>
          <p:cNvSpPr>
            <a:spLocks noGrp="1" noChangeArrowheads="1"/>
          </p:cNvSpPr>
          <p:nvPr>
            <p:ph type="title" idx="4294967295"/>
          </p:nvPr>
        </p:nvSpPr>
        <p:spPr>
          <a:xfrm>
            <a:off x="900113" y="1916113"/>
            <a:ext cx="7561262" cy="3527425"/>
          </a:xfrm>
        </p:spPr>
        <p:txBody>
          <a:bodyPr anchor="ctr"/>
          <a:lstStyle/>
          <a:p>
            <a:pPr eaLnBrk="1" hangingPunct="1"/>
            <a:r>
              <a:rPr lang="sv-SE" sz="2800" smtClean="0"/>
              <a:t>En av Lunds fyra kommunala gymnasieskolor.</a:t>
            </a:r>
            <a:br>
              <a:rPr lang="sv-SE" sz="2800" smtClean="0"/>
            </a:br>
            <a:r>
              <a:rPr lang="sv-SE" sz="2800" smtClean="0"/>
              <a:t/>
            </a:r>
            <a:br>
              <a:rPr lang="sv-SE" sz="2800" smtClean="0"/>
            </a:br>
            <a:r>
              <a:rPr lang="sv-SE" sz="2800" smtClean="0"/>
              <a:t>Drygt hälften av dessa skolors elever bor i andra kommuner än Lunds. </a:t>
            </a:r>
            <a:br>
              <a:rPr lang="sv-SE" sz="2800" smtClean="0"/>
            </a:br>
            <a:r>
              <a:rPr lang="sv-SE" sz="2800" smtClean="0"/>
              <a:t/>
            </a:r>
            <a:br>
              <a:rPr lang="sv-SE" sz="2800" smtClean="0"/>
            </a:br>
            <a:r>
              <a:rPr lang="sv-SE" sz="2800" smtClean="0"/>
              <a:t>På Vipan går cirka 1200 av dessa skolors 5600 elever. </a:t>
            </a:r>
          </a:p>
        </p:txBody>
      </p:sp>
      <p:sp>
        <p:nvSpPr>
          <p:cNvPr id="16386" name="Text Box 3"/>
          <p:cNvSpPr txBox="1">
            <a:spLocks noChangeArrowheads="1"/>
          </p:cNvSpPr>
          <p:nvPr/>
        </p:nvSpPr>
        <p:spPr bwMode="auto">
          <a:xfrm>
            <a:off x="3059113" y="6237288"/>
            <a:ext cx="4667250" cy="366712"/>
          </a:xfrm>
          <a:prstGeom prst="rect">
            <a:avLst/>
          </a:prstGeom>
          <a:noFill/>
          <a:ln w="9525">
            <a:noFill/>
            <a:miter lim="800000"/>
            <a:headEnd/>
            <a:tailEnd/>
          </a:ln>
        </p:spPr>
        <p:txBody>
          <a:bodyPr wrap="none">
            <a:spAutoFit/>
          </a:bodyPr>
          <a:lstStyle/>
          <a:p>
            <a:r>
              <a:rPr lang="sv-SE">
                <a:latin typeface="Times New Roman" pitchFamily="18" charset="0"/>
              </a:rPr>
              <a:t>Ingrid Malmberg, Gymnasieskolan Vipan i Lund</a:t>
            </a:r>
          </a:p>
        </p:txBody>
      </p:sp>
      <p:pic>
        <p:nvPicPr>
          <p:cNvPr id="16387" name="Picture 4" descr="NYLOGO"/>
          <p:cNvPicPr>
            <a:picLocks noChangeAspect="1" noChangeArrowheads="1"/>
          </p:cNvPicPr>
          <p:nvPr/>
        </p:nvPicPr>
        <p:blipFill>
          <a:blip r:embed="rId2"/>
          <a:srcRect/>
          <a:stretch>
            <a:fillRect/>
          </a:stretch>
        </p:blipFill>
        <p:spPr bwMode="auto">
          <a:xfrm>
            <a:off x="7956550" y="5734050"/>
            <a:ext cx="936625" cy="925513"/>
          </a:xfrm>
          <a:prstGeom prst="rect">
            <a:avLst/>
          </a:prstGeom>
          <a:noFill/>
          <a:ln w="9525">
            <a:noFill/>
            <a:miter lim="800000"/>
            <a:headEnd/>
            <a:tailEnd/>
          </a:ln>
        </p:spPr>
      </p:pic>
      <p:sp>
        <p:nvSpPr>
          <p:cNvPr id="16388" name="Text Box 5"/>
          <p:cNvSpPr txBox="1">
            <a:spLocks noChangeArrowheads="1"/>
          </p:cNvSpPr>
          <p:nvPr/>
        </p:nvSpPr>
        <p:spPr bwMode="auto">
          <a:xfrm>
            <a:off x="2051050" y="908050"/>
            <a:ext cx="4968875" cy="579438"/>
          </a:xfrm>
          <a:prstGeom prst="rect">
            <a:avLst/>
          </a:prstGeom>
          <a:noFill/>
          <a:ln w="9525">
            <a:noFill/>
            <a:miter lim="800000"/>
            <a:headEnd/>
            <a:tailEnd/>
          </a:ln>
        </p:spPr>
        <p:txBody>
          <a:bodyPr>
            <a:spAutoFit/>
          </a:bodyPr>
          <a:lstStyle/>
          <a:p>
            <a:pPr algn="ctr"/>
            <a:r>
              <a:rPr lang="sv-SE" sz="3200"/>
              <a:t>Gymnasieskolan Vipan</a:t>
            </a: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9" presetClass="entr" presetSubtype="0" fill="hold" grpId="0" nodeType="withEffect">
                                  <p:stCondLst>
                                    <p:cond delay="0"/>
                                  </p:stCondLst>
                                  <p:childTnLst>
                                    <p:set>
                                      <p:cBhvr>
                                        <p:cTn id="6" dur="1" fill="hold">
                                          <p:stCondLst>
                                            <p:cond delay="0"/>
                                          </p:stCondLst>
                                        </p:cTn>
                                        <p:tgtEl>
                                          <p:spTgt spid="87042"/>
                                        </p:tgtEl>
                                        <p:attrNameLst>
                                          <p:attrName>style.visibility</p:attrName>
                                        </p:attrNameLst>
                                      </p:cBhvr>
                                      <p:to>
                                        <p:strVal val="visible"/>
                                      </p:to>
                                    </p:set>
                                    <p:anim calcmode="lin" valueType="num">
                                      <p:cBhvr>
                                        <p:cTn id="7" dur="1000" fill="hold"/>
                                        <p:tgtEl>
                                          <p:spTgt spid="87042"/>
                                        </p:tgtEl>
                                        <p:attrNameLst>
                                          <p:attrName>ppt_x</p:attrName>
                                        </p:attrNameLst>
                                      </p:cBhvr>
                                      <p:tavLst>
                                        <p:tav tm="0">
                                          <p:val>
                                            <p:strVal val="#ppt_x-.2"/>
                                          </p:val>
                                        </p:tav>
                                        <p:tav tm="100000">
                                          <p:val>
                                            <p:strVal val="#ppt_x"/>
                                          </p:val>
                                        </p:tav>
                                      </p:tavLst>
                                    </p:anim>
                                    <p:anim calcmode="lin" valueType="num">
                                      <p:cBhvr>
                                        <p:cTn id="8" dur="1000" fill="hold"/>
                                        <p:tgtEl>
                                          <p:spTgt spid="87042"/>
                                        </p:tgtEl>
                                        <p:attrNameLst>
                                          <p:attrName>ppt_y</p:attrName>
                                        </p:attrNameLst>
                                      </p:cBhvr>
                                      <p:tavLst>
                                        <p:tav tm="0">
                                          <p:val>
                                            <p:strVal val="#ppt_y"/>
                                          </p:val>
                                        </p:tav>
                                        <p:tav tm="100000">
                                          <p:val>
                                            <p:strVal val="#ppt_y"/>
                                          </p:val>
                                        </p:tav>
                                      </p:tavLst>
                                    </p:anim>
                                    <p:animEffect transition="in" filter="wipe(right)" prLst="gradientSize: 0.1">
                                      <p:cBhvr>
                                        <p:cTn id="9" dur="1000"/>
                                        <p:tgtEl>
                                          <p:spTgt spid="8704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7042" grpId="0"/>
    </p:bld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3666" name="Rectangle 2"/>
          <p:cNvSpPr>
            <a:spLocks noGrp="1" noChangeArrowheads="1"/>
          </p:cNvSpPr>
          <p:nvPr>
            <p:ph type="title" idx="4294967295"/>
          </p:nvPr>
        </p:nvSpPr>
        <p:spPr>
          <a:xfrm>
            <a:off x="1042988" y="1916113"/>
            <a:ext cx="7561262" cy="3673475"/>
          </a:xfrm>
        </p:spPr>
        <p:txBody>
          <a:bodyPr anchor="ctr"/>
          <a:lstStyle/>
          <a:p>
            <a:pPr eaLnBrk="1" hangingPunct="1"/>
            <a:r>
              <a:rPr lang="sv-SE" sz="2800" smtClean="0"/>
              <a:t/>
            </a:r>
            <a:br>
              <a:rPr lang="sv-SE" sz="2800" smtClean="0"/>
            </a:br>
            <a:r>
              <a:rPr lang="sv-SE" sz="2800" smtClean="0"/>
              <a:t>Gymnasiesärskolan</a:t>
            </a:r>
            <a:br>
              <a:rPr lang="sv-SE" sz="2800" smtClean="0"/>
            </a:br>
            <a:r>
              <a:rPr lang="sv-SE" sz="2800" smtClean="0"/>
              <a:t> </a:t>
            </a:r>
            <a:br>
              <a:rPr lang="sv-SE" sz="2800" smtClean="0"/>
            </a:br>
            <a:r>
              <a:rPr lang="sv-SE" sz="2800" smtClean="0"/>
              <a:t>Introduktionsprogrammen</a:t>
            </a:r>
            <a:br>
              <a:rPr lang="sv-SE" sz="2800" smtClean="0"/>
            </a:br>
            <a:r>
              <a:rPr lang="sv-SE" sz="2800" smtClean="0"/>
              <a:t/>
            </a:r>
            <a:br>
              <a:rPr lang="sv-SE" sz="2800" smtClean="0"/>
            </a:br>
            <a:r>
              <a:rPr lang="sv-SE" sz="2800" smtClean="0"/>
              <a:t>Yrkesprogram (BA, BF, EE, HA, HT, RL, VF och VO)</a:t>
            </a:r>
            <a:br>
              <a:rPr lang="sv-SE" sz="2800" smtClean="0"/>
            </a:br>
            <a:r>
              <a:rPr lang="sv-SE" sz="2800" smtClean="0"/>
              <a:t/>
            </a:r>
            <a:br>
              <a:rPr lang="sv-SE" sz="2800" smtClean="0"/>
            </a:br>
            <a:r>
              <a:rPr lang="sv-SE" sz="2400" smtClean="0"/>
              <a:t>Från och med hösten 2013 finns inga studieförberedande program på Vipan.</a:t>
            </a:r>
          </a:p>
        </p:txBody>
      </p:sp>
      <p:sp>
        <p:nvSpPr>
          <p:cNvPr id="17410" name="Text Box 3"/>
          <p:cNvSpPr txBox="1">
            <a:spLocks noChangeArrowheads="1"/>
          </p:cNvSpPr>
          <p:nvPr/>
        </p:nvSpPr>
        <p:spPr bwMode="auto">
          <a:xfrm>
            <a:off x="3059113" y="6237288"/>
            <a:ext cx="4667250" cy="366712"/>
          </a:xfrm>
          <a:prstGeom prst="rect">
            <a:avLst/>
          </a:prstGeom>
          <a:noFill/>
          <a:ln w="9525">
            <a:noFill/>
            <a:miter lim="800000"/>
            <a:headEnd/>
            <a:tailEnd/>
          </a:ln>
        </p:spPr>
        <p:txBody>
          <a:bodyPr wrap="none">
            <a:spAutoFit/>
          </a:bodyPr>
          <a:lstStyle/>
          <a:p>
            <a:r>
              <a:rPr lang="sv-SE">
                <a:latin typeface="Times New Roman" pitchFamily="18" charset="0"/>
              </a:rPr>
              <a:t>Ingrid Malmberg, Gymnasieskolan Vipan i Lund</a:t>
            </a:r>
          </a:p>
        </p:txBody>
      </p:sp>
      <p:pic>
        <p:nvPicPr>
          <p:cNvPr id="17411" name="Picture 4" descr="NYLOGO"/>
          <p:cNvPicPr>
            <a:picLocks noChangeAspect="1" noChangeArrowheads="1"/>
          </p:cNvPicPr>
          <p:nvPr/>
        </p:nvPicPr>
        <p:blipFill>
          <a:blip r:embed="rId2"/>
          <a:srcRect/>
          <a:stretch>
            <a:fillRect/>
          </a:stretch>
        </p:blipFill>
        <p:spPr bwMode="auto">
          <a:xfrm>
            <a:off x="7956550" y="5734050"/>
            <a:ext cx="936625" cy="925513"/>
          </a:xfrm>
          <a:prstGeom prst="rect">
            <a:avLst/>
          </a:prstGeom>
          <a:noFill/>
          <a:ln w="9525">
            <a:noFill/>
            <a:miter lim="800000"/>
            <a:headEnd/>
            <a:tailEnd/>
          </a:ln>
        </p:spPr>
      </p:pic>
      <p:sp>
        <p:nvSpPr>
          <p:cNvPr id="17412" name="Text Box 5"/>
          <p:cNvSpPr txBox="1">
            <a:spLocks noChangeArrowheads="1"/>
          </p:cNvSpPr>
          <p:nvPr/>
        </p:nvSpPr>
        <p:spPr bwMode="auto">
          <a:xfrm>
            <a:off x="2051050" y="908050"/>
            <a:ext cx="4968875" cy="579438"/>
          </a:xfrm>
          <a:prstGeom prst="rect">
            <a:avLst/>
          </a:prstGeom>
          <a:noFill/>
          <a:ln w="9525">
            <a:noFill/>
            <a:miter lim="800000"/>
            <a:headEnd/>
            <a:tailEnd/>
          </a:ln>
        </p:spPr>
        <p:txBody>
          <a:bodyPr>
            <a:spAutoFit/>
          </a:bodyPr>
          <a:lstStyle/>
          <a:p>
            <a:pPr algn="ctr"/>
            <a:r>
              <a:rPr lang="sv-SE" sz="3200"/>
              <a:t>Gymnasieskolan Vipan</a:t>
            </a: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9" presetClass="entr" presetSubtype="0" fill="hold" grpId="0" nodeType="withEffect">
                                  <p:stCondLst>
                                    <p:cond delay="0"/>
                                  </p:stCondLst>
                                  <p:childTnLst>
                                    <p:set>
                                      <p:cBhvr>
                                        <p:cTn id="6" dur="1" fill="hold">
                                          <p:stCondLst>
                                            <p:cond delay="0"/>
                                          </p:stCondLst>
                                        </p:cTn>
                                        <p:tgtEl>
                                          <p:spTgt spid="113666"/>
                                        </p:tgtEl>
                                        <p:attrNameLst>
                                          <p:attrName>style.visibility</p:attrName>
                                        </p:attrNameLst>
                                      </p:cBhvr>
                                      <p:to>
                                        <p:strVal val="visible"/>
                                      </p:to>
                                    </p:set>
                                    <p:anim calcmode="lin" valueType="num">
                                      <p:cBhvr>
                                        <p:cTn id="7" dur="1000" fill="hold"/>
                                        <p:tgtEl>
                                          <p:spTgt spid="113666"/>
                                        </p:tgtEl>
                                        <p:attrNameLst>
                                          <p:attrName>ppt_x</p:attrName>
                                        </p:attrNameLst>
                                      </p:cBhvr>
                                      <p:tavLst>
                                        <p:tav tm="0">
                                          <p:val>
                                            <p:strVal val="#ppt_x-.2"/>
                                          </p:val>
                                        </p:tav>
                                        <p:tav tm="100000">
                                          <p:val>
                                            <p:strVal val="#ppt_x"/>
                                          </p:val>
                                        </p:tav>
                                      </p:tavLst>
                                    </p:anim>
                                    <p:anim calcmode="lin" valueType="num">
                                      <p:cBhvr>
                                        <p:cTn id="8" dur="1000" fill="hold"/>
                                        <p:tgtEl>
                                          <p:spTgt spid="113666"/>
                                        </p:tgtEl>
                                        <p:attrNameLst>
                                          <p:attrName>ppt_y</p:attrName>
                                        </p:attrNameLst>
                                      </p:cBhvr>
                                      <p:tavLst>
                                        <p:tav tm="0">
                                          <p:val>
                                            <p:strVal val="#ppt_y"/>
                                          </p:val>
                                        </p:tav>
                                        <p:tav tm="100000">
                                          <p:val>
                                            <p:strVal val="#ppt_y"/>
                                          </p:val>
                                        </p:tav>
                                      </p:tavLst>
                                    </p:anim>
                                    <p:animEffect transition="in" filter="wipe(right)" prLst="gradientSize: 0.1">
                                      <p:cBhvr>
                                        <p:cTn id="9" dur="1000"/>
                                        <p:tgtEl>
                                          <p:spTgt spid="11366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3666" grpId="0"/>
    </p:bld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6738" name="Rectangle 2"/>
          <p:cNvSpPr>
            <a:spLocks noGrp="1" noChangeArrowheads="1"/>
          </p:cNvSpPr>
          <p:nvPr>
            <p:ph type="title" idx="4294967295"/>
          </p:nvPr>
        </p:nvSpPr>
        <p:spPr>
          <a:xfrm>
            <a:off x="1042988" y="1916113"/>
            <a:ext cx="7561262" cy="3673475"/>
          </a:xfrm>
        </p:spPr>
        <p:txBody>
          <a:bodyPr anchor="ctr"/>
          <a:lstStyle/>
          <a:p>
            <a:pPr eaLnBrk="1" hangingPunct="1"/>
            <a:r>
              <a:rPr lang="sv-SE" sz="2800" dirty="0" smtClean="0"/>
              <a:t/>
            </a:r>
            <a:br>
              <a:rPr lang="sv-SE" sz="2800" dirty="0" smtClean="0"/>
            </a:br>
            <a:r>
              <a:rPr lang="sv-SE" sz="2800" dirty="0" smtClean="0"/>
              <a:t>Omvandla mm – cm – dm - m, dl – l.  </a:t>
            </a:r>
            <a:br>
              <a:rPr lang="sv-SE" sz="2800" dirty="0" smtClean="0"/>
            </a:br>
            <a:r>
              <a:rPr lang="sv-SE" sz="2000" dirty="0" smtClean="0"/>
              <a:t>(men de förstår inte prefixen och är därför osäkra vid andra enhetsomvandlingar)</a:t>
            </a:r>
            <a:br>
              <a:rPr lang="sv-SE" sz="2000" dirty="0" smtClean="0"/>
            </a:br>
            <a:r>
              <a:rPr lang="sv-SE" sz="2800" dirty="0" smtClean="0"/>
              <a:t/>
            </a:r>
            <a:br>
              <a:rPr lang="sv-SE" sz="2800" dirty="0" smtClean="0"/>
            </a:br>
            <a:r>
              <a:rPr lang="sv-SE" sz="2800" dirty="0" smtClean="0"/>
              <a:t>Dubbla och halvera positiva heltal</a:t>
            </a:r>
            <a:br>
              <a:rPr lang="sv-SE" sz="2800" dirty="0" smtClean="0"/>
            </a:br>
            <a:r>
              <a:rPr lang="sv-SE" sz="2000" dirty="0" smtClean="0"/>
              <a:t>(men har ofta svårigheter att göra detsamma med decimaltal och bråk)</a:t>
            </a:r>
            <a:br>
              <a:rPr lang="sv-SE" sz="2000" dirty="0" smtClean="0"/>
            </a:br>
            <a:r>
              <a:rPr lang="sv-SE" sz="2800" dirty="0" smtClean="0"/>
              <a:t/>
            </a:r>
            <a:br>
              <a:rPr lang="sv-SE" sz="2800" dirty="0" smtClean="0"/>
            </a:br>
            <a:r>
              <a:rPr lang="sv-SE" sz="2800" dirty="0" smtClean="0"/>
              <a:t>Multiplicera med 10, 100, 1000…</a:t>
            </a:r>
            <a:br>
              <a:rPr lang="sv-SE" sz="2800" dirty="0" smtClean="0"/>
            </a:br>
            <a:r>
              <a:rPr lang="sv-SE" sz="2000" dirty="0" smtClean="0"/>
              <a:t>(men har svårigheter vid division med dessa tal)</a:t>
            </a:r>
            <a:r>
              <a:rPr lang="sv-SE" sz="2800" dirty="0" smtClean="0"/>
              <a:t/>
            </a:r>
            <a:br>
              <a:rPr lang="sv-SE" sz="2800" dirty="0" smtClean="0"/>
            </a:br>
            <a:r>
              <a:rPr lang="sv-SE" sz="2800" dirty="0" smtClean="0"/>
              <a:t/>
            </a:r>
            <a:br>
              <a:rPr lang="sv-SE" sz="2800" dirty="0" smtClean="0"/>
            </a:br>
            <a:endParaRPr lang="sv-SE" sz="2400" dirty="0" smtClean="0"/>
          </a:p>
        </p:txBody>
      </p:sp>
      <p:sp>
        <p:nvSpPr>
          <p:cNvPr id="123906" name="Text Box 3"/>
          <p:cNvSpPr txBox="1">
            <a:spLocks noChangeArrowheads="1"/>
          </p:cNvSpPr>
          <p:nvPr/>
        </p:nvSpPr>
        <p:spPr bwMode="auto">
          <a:xfrm>
            <a:off x="3059113" y="6237288"/>
            <a:ext cx="4667250" cy="366712"/>
          </a:xfrm>
          <a:prstGeom prst="rect">
            <a:avLst/>
          </a:prstGeom>
          <a:noFill/>
          <a:ln w="9525">
            <a:noFill/>
            <a:miter lim="800000"/>
            <a:headEnd/>
            <a:tailEnd/>
          </a:ln>
        </p:spPr>
        <p:txBody>
          <a:bodyPr wrap="none">
            <a:spAutoFit/>
          </a:bodyPr>
          <a:lstStyle/>
          <a:p>
            <a:r>
              <a:rPr lang="sv-SE">
                <a:latin typeface="Times New Roman" pitchFamily="18" charset="0"/>
              </a:rPr>
              <a:t>Ingrid Malmberg, Gymnasieskolan Vipan i Lund</a:t>
            </a:r>
          </a:p>
        </p:txBody>
      </p:sp>
      <p:pic>
        <p:nvPicPr>
          <p:cNvPr id="123907" name="Picture 4" descr="NYLOGO"/>
          <p:cNvPicPr>
            <a:picLocks noChangeAspect="1" noChangeArrowheads="1"/>
          </p:cNvPicPr>
          <p:nvPr/>
        </p:nvPicPr>
        <p:blipFill>
          <a:blip r:embed="rId2"/>
          <a:srcRect/>
          <a:stretch>
            <a:fillRect/>
          </a:stretch>
        </p:blipFill>
        <p:spPr bwMode="auto">
          <a:xfrm>
            <a:off x="7956550" y="5734050"/>
            <a:ext cx="936625" cy="925513"/>
          </a:xfrm>
          <a:prstGeom prst="rect">
            <a:avLst/>
          </a:prstGeom>
          <a:noFill/>
          <a:ln w="9525">
            <a:noFill/>
            <a:miter lim="800000"/>
            <a:headEnd/>
            <a:tailEnd/>
          </a:ln>
        </p:spPr>
      </p:pic>
      <p:sp>
        <p:nvSpPr>
          <p:cNvPr id="123908" name="Text Box 5"/>
          <p:cNvSpPr txBox="1">
            <a:spLocks noChangeArrowheads="1"/>
          </p:cNvSpPr>
          <p:nvPr/>
        </p:nvSpPr>
        <p:spPr bwMode="auto">
          <a:xfrm>
            <a:off x="539750" y="908050"/>
            <a:ext cx="8353425" cy="519113"/>
          </a:xfrm>
          <a:prstGeom prst="rect">
            <a:avLst/>
          </a:prstGeom>
          <a:noFill/>
          <a:ln w="9525">
            <a:noFill/>
            <a:miter lim="800000"/>
            <a:headEnd/>
            <a:tailEnd/>
          </a:ln>
        </p:spPr>
        <p:txBody>
          <a:bodyPr>
            <a:spAutoFit/>
          </a:bodyPr>
          <a:lstStyle/>
          <a:p>
            <a:pPr algn="ctr"/>
            <a:r>
              <a:rPr lang="sv-SE" sz="2800"/>
              <a:t>Vad klarar de flesta ”precis G”-eleverna?</a:t>
            </a: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9" presetClass="entr" presetSubtype="0" fill="hold" grpId="0" nodeType="withEffect">
                                  <p:stCondLst>
                                    <p:cond delay="0"/>
                                  </p:stCondLst>
                                  <p:childTnLst>
                                    <p:set>
                                      <p:cBhvr>
                                        <p:cTn id="6" dur="1" fill="hold">
                                          <p:stCondLst>
                                            <p:cond delay="0"/>
                                          </p:stCondLst>
                                        </p:cTn>
                                        <p:tgtEl>
                                          <p:spTgt spid="116738"/>
                                        </p:tgtEl>
                                        <p:attrNameLst>
                                          <p:attrName>style.visibility</p:attrName>
                                        </p:attrNameLst>
                                      </p:cBhvr>
                                      <p:to>
                                        <p:strVal val="visible"/>
                                      </p:to>
                                    </p:set>
                                    <p:anim calcmode="lin" valueType="num">
                                      <p:cBhvr>
                                        <p:cTn id="7" dur="1000" fill="hold"/>
                                        <p:tgtEl>
                                          <p:spTgt spid="116738"/>
                                        </p:tgtEl>
                                        <p:attrNameLst>
                                          <p:attrName>ppt_x</p:attrName>
                                        </p:attrNameLst>
                                      </p:cBhvr>
                                      <p:tavLst>
                                        <p:tav tm="0">
                                          <p:val>
                                            <p:strVal val="#ppt_x-.2"/>
                                          </p:val>
                                        </p:tav>
                                        <p:tav tm="100000">
                                          <p:val>
                                            <p:strVal val="#ppt_x"/>
                                          </p:val>
                                        </p:tav>
                                      </p:tavLst>
                                    </p:anim>
                                    <p:anim calcmode="lin" valueType="num">
                                      <p:cBhvr>
                                        <p:cTn id="8" dur="1000" fill="hold"/>
                                        <p:tgtEl>
                                          <p:spTgt spid="116738"/>
                                        </p:tgtEl>
                                        <p:attrNameLst>
                                          <p:attrName>ppt_y</p:attrName>
                                        </p:attrNameLst>
                                      </p:cBhvr>
                                      <p:tavLst>
                                        <p:tav tm="0">
                                          <p:val>
                                            <p:strVal val="#ppt_y"/>
                                          </p:val>
                                        </p:tav>
                                        <p:tav tm="100000">
                                          <p:val>
                                            <p:strVal val="#ppt_y"/>
                                          </p:val>
                                        </p:tav>
                                      </p:tavLst>
                                    </p:anim>
                                    <p:animEffect transition="in" filter="wipe(right)" prLst="gradientSize: 0.1">
                                      <p:cBhvr>
                                        <p:cTn id="9" dur="1000"/>
                                        <p:tgtEl>
                                          <p:spTgt spid="11673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6738" grpId="0"/>
    </p:bld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3906" name="Rectangle 2"/>
          <p:cNvSpPr>
            <a:spLocks noGrp="1" noChangeArrowheads="1"/>
          </p:cNvSpPr>
          <p:nvPr>
            <p:ph type="title" idx="4294967295"/>
          </p:nvPr>
        </p:nvSpPr>
        <p:spPr>
          <a:xfrm>
            <a:off x="1042988" y="1916113"/>
            <a:ext cx="7561262" cy="3673475"/>
          </a:xfrm>
        </p:spPr>
        <p:txBody>
          <a:bodyPr anchor="ctr"/>
          <a:lstStyle/>
          <a:p>
            <a:pPr eaLnBrk="1" hangingPunct="1"/>
            <a:r>
              <a:rPr lang="sv-SE" sz="2800" smtClean="0"/>
              <a:t/>
            </a:r>
            <a:br>
              <a:rPr lang="sv-SE" sz="2800" smtClean="0"/>
            </a:br>
            <a:r>
              <a:rPr lang="sv-SE" sz="2800" smtClean="0"/>
              <a:t>Känna igen och namnge cirkel, triangel, rektangel och kvadrat  </a:t>
            </a:r>
            <a:br>
              <a:rPr lang="sv-SE" sz="2800" smtClean="0"/>
            </a:br>
            <a:r>
              <a:rPr lang="sv-SE" sz="2800" smtClean="0"/>
              <a:t/>
            </a:r>
            <a:br>
              <a:rPr lang="sv-SE" sz="2800" smtClean="0"/>
            </a:br>
            <a:r>
              <a:rPr lang="sv-SE" sz="2800" smtClean="0"/>
              <a:t>Beräkna area och omkrets hos rektanglar </a:t>
            </a:r>
            <a:r>
              <a:rPr lang="sv-SE" sz="2400" smtClean="0"/>
              <a:t>(men blandar ofta ihop dem.)</a:t>
            </a:r>
            <a:br>
              <a:rPr lang="sv-SE" sz="2400" smtClean="0"/>
            </a:br>
            <a:r>
              <a:rPr lang="sv-SE" sz="2800" smtClean="0"/>
              <a:t/>
            </a:r>
            <a:br>
              <a:rPr lang="sv-SE" sz="2800" smtClean="0"/>
            </a:br>
            <a:r>
              <a:rPr lang="sv-SE" sz="2800" smtClean="0"/>
              <a:t>Vet att 25 % är ¼ och att 50 % är 1/2</a:t>
            </a:r>
            <a:br>
              <a:rPr lang="sv-SE" sz="2800" smtClean="0"/>
            </a:br>
            <a:r>
              <a:rPr lang="sv-SE" sz="2800" smtClean="0"/>
              <a:t/>
            </a:r>
            <a:br>
              <a:rPr lang="sv-SE" sz="2800" smtClean="0"/>
            </a:br>
            <a:endParaRPr lang="sv-SE" sz="2400" smtClean="0"/>
          </a:p>
        </p:txBody>
      </p:sp>
      <p:sp>
        <p:nvSpPr>
          <p:cNvPr id="124930" name="Text Box 3"/>
          <p:cNvSpPr txBox="1">
            <a:spLocks noChangeArrowheads="1"/>
          </p:cNvSpPr>
          <p:nvPr/>
        </p:nvSpPr>
        <p:spPr bwMode="auto">
          <a:xfrm>
            <a:off x="3059113" y="6237288"/>
            <a:ext cx="4667250" cy="366712"/>
          </a:xfrm>
          <a:prstGeom prst="rect">
            <a:avLst/>
          </a:prstGeom>
          <a:noFill/>
          <a:ln w="9525">
            <a:noFill/>
            <a:miter lim="800000"/>
            <a:headEnd/>
            <a:tailEnd/>
          </a:ln>
        </p:spPr>
        <p:txBody>
          <a:bodyPr wrap="none">
            <a:spAutoFit/>
          </a:bodyPr>
          <a:lstStyle/>
          <a:p>
            <a:r>
              <a:rPr lang="sv-SE">
                <a:latin typeface="Times New Roman" pitchFamily="18" charset="0"/>
              </a:rPr>
              <a:t>Ingrid Malmberg, Gymnasieskolan Vipan i Lund</a:t>
            </a:r>
          </a:p>
        </p:txBody>
      </p:sp>
      <p:pic>
        <p:nvPicPr>
          <p:cNvPr id="124931" name="Picture 4" descr="NYLOGO"/>
          <p:cNvPicPr>
            <a:picLocks noChangeAspect="1" noChangeArrowheads="1"/>
          </p:cNvPicPr>
          <p:nvPr/>
        </p:nvPicPr>
        <p:blipFill>
          <a:blip r:embed="rId2"/>
          <a:srcRect/>
          <a:stretch>
            <a:fillRect/>
          </a:stretch>
        </p:blipFill>
        <p:spPr bwMode="auto">
          <a:xfrm>
            <a:off x="7956550" y="5734050"/>
            <a:ext cx="936625" cy="925513"/>
          </a:xfrm>
          <a:prstGeom prst="rect">
            <a:avLst/>
          </a:prstGeom>
          <a:noFill/>
          <a:ln w="9525">
            <a:noFill/>
            <a:miter lim="800000"/>
            <a:headEnd/>
            <a:tailEnd/>
          </a:ln>
        </p:spPr>
      </p:pic>
      <p:sp>
        <p:nvSpPr>
          <p:cNvPr id="124932" name="Text Box 5"/>
          <p:cNvSpPr txBox="1">
            <a:spLocks noChangeArrowheads="1"/>
          </p:cNvSpPr>
          <p:nvPr/>
        </p:nvSpPr>
        <p:spPr bwMode="auto">
          <a:xfrm>
            <a:off x="539750" y="908050"/>
            <a:ext cx="8353425" cy="519113"/>
          </a:xfrm>
          <a:prstGeom prst="rect">
            <a:avLst/>
          </a:prstGeom>
          <a:noFill/>
          <a:ln w="9525">
            <a:noFill/>
            <a:miter lim="800000"/>
            <a:headEnd/>
            <a:tailEnd/>
          </a:ln>
        </p:spPr>
        <p:txBody>
          <a:bodyPr>
            <a:spAutoFit/>
          </a:bodyPr>
          <a:lstStyle/>
          <a:p>
            <a:pPr algn="ctr"/>
            <a:r>
              <a:rPr lang="sv-SE" sz="2800"/>
              <a:t>Vad klarar de flesta ”precis G”-eleverna?</a:t>
            </a:r>
          </a:p>
        </p:txBody>
      </p:sp>
    </p:spTree>
    <p:extLst>
      <p:ext uri="{BB962C8B-B14F-4D97-AF65-F5344CB8AC3E}">
        <p14:creationId xmlns:p14="http://schemas.microsoft.com/office/powerpoint/2010/main" val="1497628912"/>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9" presetClass="entr" presetSubtype="0" fill="hold" grpId="0" nodeType="withEffect">
                                  <p:stCondLst>
                                    <p:cond delay="0"/>
                                  </p:stCondLst>
                                  <p:childTnLst>
                                    <p:set>
                                      <p:cBhvr>
                                        <p:cTn id="6" dur="1" fill="hold">
                                          <p:stCondLst>
                                            <p:cond delay="0"/>
                                          </p:stCondLst>
                                        </p:cTn>
                                        <p:tgtEl>
                                          <p:spTgt spid="123906"/>
                                        </p:tgtEl>
                                        <p:attrNameLst>
                                          <p:attrName>style.visibility</p:attrName>
                                        </p:attrNameLst>
                                      </p:cBhvr>
                                      <p:to>
                                        <p:strVal val="visible"/>
                                      </p:to>
                                    </p:set>
                                    <p:anim calcmode="lin" valueType="num">
                                      <p:cBhvr>
                                        <p:cTn id="7" dur="1000" fill="hold"/>
                                        <p:tgtEl>
                                          <p:spTgt spid="123906"/>
                                        </p:tgtEl>
                                        <p:attrNameLst>
                                          <p:attrName>ppt_x</p:attrName>
                                        </p:attrNameLst>
                                      </p:cBhvr>
                                      <p:tavLst>
                                        <p:tav tm="0">
                                          <p:val>
                                            <p:strVal val="#ppt_x-.2"/>
                                          </p:val>
                                        </p:tav>
                                        <p:tav tm="100000">
                                          <p:val>
                                            <p:strVal val="#ppt_x"/>
                                          </p:val>
                                        </p:tav>
                                      </p:tavLst>
                                    </p:anim>
                                    <p:anim calcmode="lin" valueType="num">
                                      <p:cBhvr>
                                        <p:cTn id="8" dur="1000" fill="hold"/>
                                        <p:tgtEl>
                                          <p:spTgt spid="123906"/>
                                        </p:tgtEl>
                                        <p:attrNameLst>
                                          <p:attrName>ppt_y</p:attrName>
                                        </p:attrNameLst>
                                      </p:cBhvr>
                                      <p:tavLst>
                                        <p:tav tm="0">
                                          <p:val>
                                            <p:strVal val="#ppt_y"/>
                                          </p:val>
                                        </p:tav>
                                        <p:tav tm="100000">
                                          <p:val>
                                            <p:strVal val="#ppt_y"/>
                                          </p:val>
                                        </p:tav>
                                      </p:tavLst>
                                    </p:anim>
                                    <p:animEffect transition="in" filter="wipe(right)" prLst="gradientSize: 0.1">
                                      <p:cBhvr>
                                        <p:cTn id="9" dur="1000"/>
                                        <p:tgtEl>
                                          <p:spTgt spid="12390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3906" grpId="0"/>
    </p:bld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6738" name="Rectangle 2"/>
          <p:cNvSpPr>
            <a:spLocks noGrp="1" noChangeArrowheads="1"/>
          </p:cNvSpPr>
          <p:nvPr>
            <p:ph type="title" idx="4294967295"/>
          </p:nvPr>
        </p:nvSpPr>
        <p:spPr>
          <a:xfrm>
            <a:off x="1042988" y="1916113"/>
            <a:ext cx="7561262" cy="3673475"/>
          </a:xfrm>
        </p:spPr>
        <p:txBody>
          <a:bodyPr anchor="ctr"/>
          <a:lstStyle/>
          <a:p>
            <a:pPr eaLnBrk="1" hangingPunct="1"/>
            <a:r>
              <a:rPr lang="sv-SE" sz="2800" dirty="0" smtClean="0"/>
              <a:t/>
            </a:r>
            <a:br>
              <a:rPr lang="sv-SE" sz="2800" dirty="0" smtClean="0"/>
            </a:br>
            <a:r>
              <a:rPr lang="sv-SE" sz="2800" dirty="0" smtClean="0"/>
              <a:t>Vet att 50 % är hälften och 25 % en fjärdedel </a:t>
            </a:r>
            <a:r>
              <a:rPr lang="sv-SE" sz="2000" dirty="0" smtClean="0"/>
              <a:t>(men använder sällan detta när de ska lösa en uppgift som ”Hur mycket är 25 % av 800 kronor?”)</a:t>
            </a:r>
            <a:br>
              <a:rPr lang="sv-SE" sz="2000" dirty="0" smtClean="0"/>
            </a:br>
            <a:r>
              <a:rPr lang="sv-SE" sz="2800" dirty="0" smtClean="0"/>
              <a:t/>
            </a:r>
            <a:br>
              <a:rPr lang="sv-SE" sz="2800" dirty="0" smtClean="0"/>
            </a:br>
            <a:r>
              <a:rPr lang="sv-SE" sz="2800" dirty="0" smtClean="0"/>
              <a:t>Namnge de geometriska formerna triangel, kvadrat, rektangel, cirkel, kub och cylinder</a:t>
            </a:r>
            <a:br>
              <a:rPr lang="sv-SE" sz="2800" dirty="0" smtClean="0"/>
            </a:br>
            <a:r>
              <a:rPr lang="sv-SE" sz="2000" dirty="0" smtClean="0"/>
              <a:t/>
            </a:r>
            <a:br>
              <a:rPr lang="sv-SE" sz="2000" dirty="0" smtClean="0"/>
            </a:br>
            <a:r>
              <a:rPr lang="sv-SE" sz="2800" dirty="0" smtClean="0"/>
              <a:t>Beräkna temperaturskillnader, om inte den ena är plus- och den andra är minusgrader.</a:t>
            </a:r>
            <a:br>
              <a:rPr lang="sv-SE" sz="2800" dirty="0" smtClean="0"/>
            </a:br>
            <a:r>
              <a:rPr lang="sv-SE" sz="2000" dirty="0"/>
              <a:t/>
            </a:r>
            <a:br>
              <a:rPr lang="sv-SE" sz="2000" dirty="0"/>
            </a:br>
            <a:r>
              <a:rPr lang="sv-SE" sz="2000" b="1" dirty="0" smtClean="0"/>
              <a:t>…….</a:t>
            </a:r>
            <a:r>
              <a:rPr lang="sv-SE" sz="2800" b="1" dirty="0" smtClean="0"/>
              <a:t/>
            </a:r>
            <a:br>
              <a:rPr lang="sv-SE" sz="2800" b="1" dirty="0" smtClean="0"/>
            </a:br>
            <a:endParaRPr lang="sv-SE" sz="2400" b="1" dirty="0" smtClean="0"/>
          </a:p>
        </p:txBody>
      </p:sp>
      <p:sp>
        <p:nvSpPr>
          <p:cNvPr id="123906" name="Text Box 3"/>
          <p:cNvSpPr txBox="1">
            <a:spLocks noChangeArrowheads="1"/>
          </p:cNvSpPr>
          <p:nvPr/>
        </p:nvSpPr>
        <p:spPr bwMode="auto">
          <a:xfrm>
            <a:off x="3059113" y="6237288"/>
            <a:ext cx="4667250" cy="366712"/>
          </a:xfrm>
          <a:prstGeom prst="rect">
            <a:avLst/>
          </a:prstGeom>
          <a:noFill/>
          <a:ln w="9525">
            <a:noFill/>
            <a:miter lim="800000"/>
            <a:headEnd/>
            <a:tailEnd/>
          </a:ln>
        </p:spPr>
        <p:txBody>
          <a:bodyPr wrap="none">
            <a:spAutoFit/>
          </a:bodyPr>
          <a:lstStyle/>
          <a:p>
            <a:r>
              <a:rPr lang="sv-SE">
                <a:solidFill>
                  <a:srgbClr val="000000"/>
                </a:solidFill>
                <a:latin typeface="Times New Roman" pitchFamily="18" charset="0"/>
              </a:rPr>
              <a:t>Ingrid Malmberg, Gymnasieskolan Vipan i Lund</a:t>
            </a:r>
          </a:p>
        </p:txBody>
      </p:sp>
      <p:pic>
        <p:nvPicPr>
          <p:cNvPr id="123907" name="Picture 4" descr="NYLOGO"/>
          <p:cNvPicPr>
            <a:picLocks noChangeAspect="1" noChangeArrowheads="1"/>
          </p:cNvPicPr>
          <p:nvPr/>
        </p:nvPicPr>
        <p:blipFill>
          <a:blip r:embed="rId2"/>
          <a:srcRect/>
          <a:stretch>
            <a:fillRect/>
          </a:stretch>
        </p:blipFill>
        <p:spPr bwMode="auto">
          <a:xfrm>
            <a:off x="7956550" y="5734050"/>
            <a:ext cx="936625" cy="925513"/>
          </a:xfrm>
          <a:prstGeom prst="rect">
            <a:avLst/>
          </a:prstGeom>
          <a:noFill/>
          <a:ln w="9525">
            <a:noFill/>
            <a:miter lim="800000"/>
            <a:headEnd/>
            <a:tailEnd/>
          </a:ln>
        </p:spPr>
      </p:pic>
      <p:sp>
        <p:nvSpPr>
          <p:cNvPr id="123908" name="Text Box 5"/>
          <p:cNvSpPr txBox="1">
            <a:spLocks noChangeArrowheads="1"/>
          </p:cNvSpPr>
          <p:nvPr/>
        </p:nvSpPr>
        <p:spPr bwMode="auto">
          <a:xfrm>
            <a:off x="539750" y="908050"/>
            <a:ext cx="8353425" cy="519113"/>
          </a:xfrm>
          <a:prstGeom prst="rect">
            <a:avLst/>
          </a:prstGeom>
          <a:noFill/>
          <a:ln w="9525">
            <a:noFill/>
            <a:miter lim="800000"/>
            <a:headEnd/>
            <a:tailEnd/>
          </a:ln>
        </p:spPr>
        <p:txBody>
          <a:bodyPr>
            <a:spAutoFit/>
          </a:bodyPr>
          <a:lstStyle/>
          <a:p>
            <a:pPr algn="ctr"/>
            <a:r>
              <a:rPr lang="sv-SE" sz="2800">
                <a:solidFill>
                  <a:srgbClr val="000000"/>
                </a:solidFill>
              </a:rPr>
              <a:t>Vad klarar de flesta ”precis G”-eleverna?</a:t>
            </a:r>
          </a:p>
        </p:txBody>
      </p:sp>
    </p:spTree>
    <p:extLst>
      <p:ext uri="{BB962C8B-B14F-4D97-AF65-F5344CB8AC3E}">
        <p14:creationId xmlns:p14="http://schemas.microsoft.com/office/powerpoint/2010/main" val="3818338879"/>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9" presetClass="entr" presetSubtype="0" fill="hold" grpId="0" nodeType="withEffect">
                                  <p:stCondLst>
                                    <p:cond delay="0"/>
                                  </p:stCondLst>
                                  <p:childTnLst>
                                    <p:set>
                                      <p:cBhvr>
                                        <p:cTn id="6" dur="1" fill="hold">
                                          <p:stCondLst>
                                            <p:cond delay="0"/>
                                          </p:stCondLst>
                                        </p:cTn>
                                        <p:tgtEl>
                                          <p:spTgt spid="116738"/>
                                        </p:tgtEl>
                                        <p:attrNameLst>
                                          <p:attrName>style.visibility</p:attrName>
                                        </p:attrNameLst>
                                      </p:cBhvr>
                                      <p:to>
                                        <p:strVal val="visible"/>
                                      </p:to>
                                    </p:set>
                                    <p:anim calcmode="lin" valueType="num">
                                      <p:cBhvr>
                                        <p:cTn id="7" dur="1000" fill="hold"/>
                                        <p:tgtEl>
                                          <p:spTgt spid="116738"/>
                                        </p:tgtEl>
                                        <p:attrNameLst>
                                          <p:attrName>ppt_x</p:attrName>
                                        </p:attrNameLst>
                                      </p:cBhvr>
                                      <p:tavLst>
                                        <p:tav tm="0">
                                          <p:val>
                                            <p:strVal val="#ppt_x-.2"/>
                                          </p:val>
                                        </p:tav>
                                        <p:tav tm="100000">
                                          <p:val>
                                            <p:strVal val="#ppt_x"/>
                                          </p:val>
                                        </p:tav>
                                      </p:tavLst>
                                    </p:anim>
                                    <p:anim calcmode="lin" valueType="num">
                                      <p:cBhvr>
                                        <p:cTn id="8" dur="1000" fill="hold"/>
                                        <p:tgtEl>
                                          <p:spTgt spid="116738"/>
                                        </p:tgtEl>
                                        <p:attrNameLst>
                                          <p:attrName>ppt_y</p:attrName>
                                        </p:attrNameLst>
                                      </p:cBhvr>
                                      <p:tavLst>
                                        <p:tav tm="0">
                                          <p:val>
                                            <p:strVal val="#ppt_y"/>
                                          </p:val>
                                        </p:tav>
                                        <p:tav tm="100000">
                                          <p:val>
                                            <p:strVal val="#ppt_y"/>
                                          </p:val>
                                        </p:tav>
                                      </p:tavLst>
                                    </p:anim>
                                    <p:animEffect transition="in" filter="wipe(right)" prLst="gradientSize: 0.1">
                                      <p:cBhvr>
                                        <p:cTn id="9" dur="1000"/>
                                        <p:tgtEl>
                                          <p:spTgt spid="11673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6738" grpId="0"/>
    </p:bld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6738" name="Rectangle 2"/>
          <p:cNvSpPr>
            <a:spLocks noGrp="1" noChangeArrowheads="1"/>
          </p:cNvSpPr>
          <p:nvPr>
            <p:ph type="title" idx="4294967295"/>
          </p:nvPr>
        </p:nvSpPr>
        <p:spPr>
          <a:xfrm>
            <a:off x="971600" y="1596883"/>
            <a:ext cx="7632650" cy="4640405"/>
          </a:xfrm>
        </p:spPr>
        <p:txBody>
          <a:bodyPr anchor="ctr"/>
          <a:lstStyle/>
          <a:p>
            <a:pPr eaLnBrk="1" hangingPunct="1"/>
            <a:r>
              <a:rPr lang="sv-SE" sz="2800" dirty="0" smtClean="0"/>
              <a:t/>
            </a:r>
            <a:br>
              <a:rPr lang="sv-SE" sz="2800" dirty="0" smtClean="0"/>
            </a:br>
            <a:r>
              <a:rPr lang="sv-SE" sz="2800" dirty="0" smtClean="0"/>
              <a:t>”Jag är bra på matematik, för jag kan räkna snabbt i huvudet.” </a:t>
            </a:r>
            <a:r>
              <a:rPr lang="sv-SE" sz="2000" dirty="0" smtClean="0"/>
              <a:t>(Dessa elever kan ofta ha väldigt svårt för problemlösning och ”</a:t>
            </a:r>
            <a:r>
              <a:rPr lang="sv-SE" sz="2000" dirty="0" err="1" smtClean="0"/>
              <a:t>läsetal</a:t>
            </a:r>
            <a:r>
              <a:rPr lang="sv-SE" sz="2000" dirty="0" smtClean="0"/>
              <a:t>”)</a:t>
            </a:r>
            <a:br>
              <a:rPr lang="sv-SE" sz="2000" dirty="0" smtClean="0"/>
            </a:br>
            <a:r>
              <a:rPr lang="sv-SE" sz="2000" dirty="0"/>
              <a:t/>
            </a:r>
            <a:br>
              <a:rPr lang="sv-SE" sz="2000" dirty="0"/>
            </a:br>
            <a:r>
              <a:rPr lang="sv-SE" sz="2800" dirty="0" smtClean="0"/>
              <a:t>”Ska jag plussa eller gånga?”</a:t>
            </a:r>
            <a:br>
              <a:rPr lang="sv-SE" sz="2800" dirty="0" smtClean="0"/>
            </a:br>
            <a:r>
              <a:rPr lang="sv-SE" sz="2800" dirty="0"/>
              <a:t/>
            </a:r>
            <a:br>
              <a:rPr lang="sv-SE" sz="2800" dirty="0"/>
            </a:br>
            <a:r>
              <a:rPr lang="sv-SE" sz="2800" dirty="0" smtClean="0"/>
              <a:t>”Visa mig bara hur jag ska göra, så kan jag räkna ut det.”</a:t>
            </a:r>
            <a:br>
              <a:rPr lang="sv-SE" sz="2800" dirty="0" smtClean="0"/>
            </a:br>
            <a:r>
              <a:rPr lang="sv-SE" sz="2800" dirty="0"/>
              <a:t/>
            </a:r>
            <a:br>
              <a:rPr lang="sv-SE" sz="2800" dirty="0"/>
            </a:br>
            <a:r>
              <a:rPr lang="sv-SE" sz="2800" dirty="0" smtClean="0"/>
              <a:t>”Får jag bara använda miniräknare, så kan jag matematik.”</a:t>
            </a:r>
            <a:endParaRPr lang="sv-SE" sz="2400" dirty="0" smtClean="0"/>
          </a:p>
        </p:txBody>
      </p:sp>
      <p:sp>
        <p:nvSpPr>
          <p:cNvPr id="123906" name="Text Box 3"/>
          <p:cNvSpPr txBox="1">
            <a:spLocks noChangeArrowheads="1"/>
          </p:cNvSpPr>
          <p:nvPr/>
        </p:nvSpPr>
        <p:spPr bwMode="auto">
          <a:xfrm>
            <a:off x="3059113" y="6237288"/>
            <a:ext cx="4667250" cy="366712"/>
          </a:xfrm>
          <a:prstGeom prst="rect">
            <a:avLst/>
          </a:prstGeom>
          <a:noFill/>
          <a:ln w="9525">
            <a:noFill/>
            <a:miter lim="800000"/>
            <a:headEnd/>
            <a:tailEnd/>
          </a:ln>
        </p:spPr>
        <p:txBody>
          <a:bodyPr wrap="none">
            <a:spAutoFit/>
          </a:bodyPr>
          <a:lstStyle/>
          <a:p>
            <a:r>
              <a:rPr lang="sv-SE">
                <a:latin typeface="Times New Roman" pitchFamily="18" charset="0"/>
              </a:rPr>
              <a:t>Ingrid Malmberg, Gymnasieskolan Vipan i Lund</a:t>
            </a:r>
          </a:p>
        </p:txBody>
      </p:sp>
      <p:pic>
        <p:nvPicPr>
          <p:cNvPr id="123907" name="Picture 4" descr="NYLOGO"/>
          <p:cNvPicPr>
            <a:picLocks noChangeAspect="1" noChangeArrowheads="1"/>
          </p:cNvPicPr>
          <p:nvPr/>
        </p:nvPicPr>
        <p:blipFill>
          <a:blip r:embed="rId2"/>
          <a:srcRect/>
          <a:stretch>
            <a:fillRect/>
          </a:stretch>
        </p:blipFill>
        <p:spPr bwMode="auto">
          <a:xfrm>
            <a:off x="8187475" y="5932487"/>
            <a:ext cx="936625" cy="925513"/>
          </a:xfrm>
          <a:prstGeom prst="rect">
            <a:avLst/>
          </a:prstGeom>
          <a:noFill/>
          <a:ln w="9525">
            <a:noFill/>
            <a:miter lim="800000"/>
            <a:headEnd/>
            <a:tailEnd/>
          </a:ln>
        </p:spPr>
      </p:pic>
      <p:sp>
        <p:nvSpPr>
          <p:cNvPr id="123908" name="Text Box 5"/>
          <p:cNvSpPr txBox="1">
            <a:spLocks noChangeArrowheads="1"/>
          </p:cNvSpPr>
          <p:nvPr/>
        </p:nvSpPr>
        <p:spPr bwMode="auto">
          <a:xfrm>
            <a:off x="179512" y="188640"/>
            <a:ext cx="8957509" cy="954107"/>
          </a:xfrm>
          <a:prstGeom prst="rect">
            <a:avLst/>
          </a:prstGeom>
          <a:noFill/>
          <a:ln w="9525">
            <a:noFill/>
            <a:miter lim="800000"/>
            <a:headEnd/>
            <a:tailEnd/>
          </a:ln>
        </p:spPr>
        <p:txBody>
          <a:bodyPr wrap="square">
            <a:spAutoFit/>
          </a:bodyPr>
          <a:lstStyle/>
          <a:p>
            <a:pPr algn="ctr"/>
            <a:r>
              <a:rPr lang="sv-SE" sz="2800" dirty="0" smtClean="0"/>
              <a:t>Några elever är hejare på </a:t>
            </a:r>
            <a:r>
              <a:rPr lang="sv-SE" sz="2800" dirty="0" smtClean="0"/>
              <a:t>huvudräkning, </a:t>
            </a:r>
            <a:r>
              <a:rPr lang="sv-SE" sz="2800" dirty="0" smtClean="0"/>
              <a:t>medan andra tror att miniräknaren är räddningen.</a:t>
            </a:r>
            <a:endParaRPr lang="sv-SE" sz="2800" dirty="0"/>
          </a:p>
        </p:txBody>
      </p:sp>
    </p:spTree>
    <p:extLst>
      <p:ext uri="{BB962C8B-B14F-4D97-AF65-F5344CB8AC3E}">
        <p14:creationId xmlns:p14="http://schemas.microsoft.com/office/powerpoint/2010/main" val="3818338879"/>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9" presetClass="entr" presetSubtype="0" fill="hold" grpId="0" nodeType="withEffect">
                                  <p:stCondLst>
                                    <p:cond delay="0"/>
                                  </p:stCondLst>
                                  <p:childTnLst>
                                    <p:set>
                                      <p:cBhvr>
                                        <p:cTn id="6" dur="1" fill="hold">
                                          <p:stCondLst>
                                            <p:cond delay="0"/>
                                          </p:stCondLst>
                                        </p:cTn>
                                        <p:tgtEl>
                                          <p:spTgt spid="116738"/>
                                        </p:tgtEl>
                                        <p:attrNameLst>
                                          <p:attrName>style.visibility</p:attrName>
                                        </p:attrNameLst>
                                      </p:cBhvr>
                                      <p:to>
                                        <p:strVal val="visible"/>
                                      </p:to>
                                    </p:set>
                                    <p:anim calcmode="lin" valueType="num">
                                      <p:cBhvr>
                                        <p:cTn id="7" dur="1000" fill="hold"/>
                                        <p:tgtEl>
                                          <p:spTgt spid="116738"/>
                                        </p:tgtEl>
                                        <p:attrNameLst>
                                          <p:attrName>ppt_x</p:attrName>
                                        </p:attrNameLst>
                                      </p:cBhvr>
                                      <p:tavLst>
                                        <p:tav tm="0">
                                          <p:val>
                                            <p:strVal val="#ppt_x-.2"/>
                                          </p:val>
                                        </p:tav>
                                        <p:tav tm="100000">
                                          <p:val>
                                            <p:strVal val="#ppt_x"/>
                                          </p:val>
                                        </p:tav>
                                      </p:tavLst>
                                    </p:anim>
                                    <p:anim calcmode="lin" valueType="num">
                                      <p:cBhvr>
                                        <p:cTn id="8" dur="1000" fill="hold"/>
                                        <p:tgtEl>
                                          <p:spTgt spid="116738"/>
                                        </p:tgtEl>
                                        <p:attrNameLst>
                                          <p:attrName>ppt_y</p:attrName>
                                        </p:attrNameLst>
                                      </p:cBhvr>
                                      <p:tavLst>
                                        <p:tav tm="0">
                                          <p:val>
                                            <p:strVal val="#ppt_y"/>
                                          </p:val>
                                        </p:tav>
                                        <p:tav tm="100000">
                                          <p:val>
                                            <p:strVal val="#ppt_y"/>
                                          </p:val>
                                        </p:tav>
                                      </p:tavLst>
                                    </p:anim>
                                    <p:animEffect transition="in" filter="wipe(right)" prLst="gradientSize: 0.1">
                                      <p:cBhvr>
                                        <p:cTn id="9" dur="1000"/>
                                        <p:tgtEl>
                                          <p:spTgt spid="11673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6738" grpId="0"/>
    </p:bld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4690" name="Rectangle 2"/>
          <p:cNvSpPr>
            <a:spLocks noGrp="1" noChangeArrowheads="1"/>
          </p:cNvSpPr>
          <p:nvPr>
            <p:ph type="title" idx="4294967295"/>
          </p:nvPr>
        </p:nvSpPr>
        <p:spPr>
          <a:xfrm>
            <a:off x="1042988" y="1916113"/>
            <a:ext cx="7561460" cy="4105175"/>
          </a:xfrm>
        </p:spPr>
        <p:txBody>
          <a:bodyPr anchor="ctr"/>
          <a:lstStyle/>
          <a:p>
            <a:pPr eaLnBrk="1" hangingPunct="1"/>
            <a:r>
              <a:rPr lang="sv-SE" sz="2800" dirty="0" smtClean="0"/>
              <a:t/>
            </a:r>
            <a:br>
              <a:rPr lang="sv-SE" sz="2800" dirty="0" smtClean="0"/>
            </a:br>
            <a:r>
              <a:rPr lang="sv-SE" sz="2400" dirty="0" smtClean="0"/>
              <a:t/>
            </a:r>
            <a:br>
              <a:rPr lang="sv-SE" sz="2400" dirty="0" smtClean="0"/>
            </a:br>
            <a:r>
              <a:rPr lang="sv-SE" sz="2400" dirty="0" smtClean="0"/>
              <a:t>Används på Lunds kommunala gymnasieskolor</a:t>
            </a:r>
            <a:br>
              <a:rPr lang="sv-SE" sz="2400" dirty="0" smtClean="0"/>
            </a:br>
            <a:r>
              <a:rPr lang="sv-SE" sz="2400" dirty="0"/>
              <a:t/>
            </a:r>
            <a:br>
              <a:rPr lang="sv-SE" sz="2400" dirty="0"/>
            </a:br>
            <a:r>
              <a:rPr lang="sv-SE" sz="2400" dirty="0" smtClean="0"/>
              <a:t>Eleverna har 80 minuter på sig </a:t>
            </a:r>
            <a:r>
              <a:rPr lang="sv-SE" sz="2400" dirty="0" smtClean="0"/>
              <a:t>att lösa 50 uppgifter och </a:t>
            </a:r>
            <a:r>
              <a:rPr lang="sv-SE" sz="2400" dirty="0" smtClean="0"/>
              <a:t>svaren skrivs in på en särskild blankett. Endast svar behövs.</a:t>
            </a:r>
            <a:br>
              <a:rPr lang="sv-SE" sz="2400" dirty="0" smtClean="0"/>
            </a:br>
            <a:r>
              <a:rPr lang="sv-SE" sz="2400" dirty="0"/>
              <a:t/>
            </a:r>
            <a:br>
              <a:rPr lang="sv-SE" sz="2400" dirty="0"/>
            </a:br>
            <a:r>
              <a:rPr lang="sv-SE" sz="2400" dirty="0" smtClean="0"/>
              <a:t>Elever, som tycker matematik är svårt eller tråkigt brukar ge upp och inte försöka sig på alla uppgifter. Tiden räcker för de flesta.</a:t>
            </a:r>
            <a:br>
              <a:rPr lang="sv-SE" sz="2400" dirty="0" smtClean="0"/>
            </a:br>
            <a:r>
              <a:rPr lang="sv-SE" sz="2400" dirty="0"/>
              <a:t/>
            </a:r>
            <a:br>
              <a:rPr lang="sv-SE" sz="2400" dirty="0"/>
            </a:br>
            <a:r>
              <a:rPr lang="sv-SE" sz="2400" dirty="0" smtClean="0"/>
              <a:t>Ingen tillgång till miniräknare eller dator. </a:t>
            </a:r>
            <a:br>
              <a:rPr lang="sv-SE" sz="2400" dirty="0" smtClean="0"/>
            </a:br>
            <a:r>
              <a:rPr lang="sv-SE" sz="2400" dirty="0" smtClean="0"/>
              <a:t/>
            </a:r>
            <a:br>
              <a:rPr lang="sv-SE" sz="2400" dirty="0" smtClean="0"/>
            </a:br>
            <a:endParaRPr lang="sv-SE" sz="2400" dirty="0" smtClean="0"/>
          </a:p>
        </p:txBody>
      </p:sp>
      <p:sp>
        <p:nvSpPr>
          <p:cNvPr id="18434" name="Text Box 3"/>
          <p:cNvSpPr txBox="1">
            <a:spLocks noChangeArrowheads="1"/>
          </p:cNvSpPr>
          <p:nvPr/>
        </p:nvSpPr>
        <p:spPr bwMode="auto">
          <a:xfrm>
            <a:off x="3059113" y="6237288"/>
            <a:ext cx="4667250" cy="366712"/>
          </a:xfrm>
          <a:prstGeom prst="rect">
            <a:avLst/>
          </a:prstGeom>
          <a:noFill/>
          <a:ln w="9525">
            <a:noFill/>
            <a:miter lim="800000"/>
            <a:headEnd/>
            <a:tailEnd/>
          </a:ln>
        </p:spPr>
        <p:txBody>
          <a:bodyPr wrap="none">
            <a:spAutoFit/>
          </a:bodyPr>
          <a:lstStyle/>
          <a:p>
            <a:r>
              <a:rPr lang="sv-SE">
                <a:latin typeface="Times New Roman" pitchFamily="18" charset="0"/>
              </a:rPr>
              <a:t>Ingrid Malmberg, Gymnasieskolan Vipan i Lund</a:t>
            </a:r>
          </a:p>
        </p:txBody>
      </p:sp>
      <p:pic>
        <p:nvPicPr>
          <p:cNvPr id="18435" name="Picture 4" descr="NYLOGO"/>
          <p:cNvPicPr>
            <a:picLocks noChangeAspect="1" noChangeArrowheads="1"/>
          </p:cNvPicPr>
          <p:nvPr/>
        </p:nvPicPr>
        <p:blipFill>
          <a:blip r:embed="rId2"/>
          <a:srcRect/>
          <a:stretch>
            <a:fillRect/>
          </a:stretch>
        </p:blipFill>
        <p:spPr bwMode="auto">
          <a:xfrm>
            <a:off x="7956550" y="5734050"/>
            <a:ext cx="936625" cy="925513"/>
          </a:xfrm>
          <a:prstGeom prst="rect">
            <a:avLst/>
          </a:prstGeom>
          <a:noFill/>
          <a:ln w="9525">
            <a:noFill/>
            <a:miter lim="800000"/>
            <a:headEnd/>
            <a:tailEnd/>
          </a:ln>
        </p:spPr>
      </p:pic>
      <p:sp>
        <p:nvSpPr>
          <p:cNvPr id="18436" name="Text Box 5"/>
          <p:cNvSpPr txBox="1">
            <a:spLocks noChangeArrowheads="1"/>
          </p:cNvSpPr>
          <p:nvPr/>
        </p:nvSpPr>
        <p:spPr bwMode="auto">
          <a:xfrm>
            <a:off x="2051050" y="908050"/>
            <a:ext cx="4968875" cy="579438"/>
          </a:xfrm>
          <a:prstGeom prst="rect">
            <a:avLst/>
          </a:prstGeom>
          <a:noFill/>
          <a:ln w="9525">
            <a:noFill/>
            <a:miter lim="800000"/>
            <a:headEnd/>
            <a:tailEnd/>
          </a:ln>
        </p:spPr>
        <p:txBody>
          <a:bodyPr>
            <a:spAutoFit/>
          </a:bodyPr>
          <a:lstStyle/>
          <a:p>
            <a:pPr algn="ctr"/>
            <a:r>
              <a:rPr lang="sv-SE" sz="3200" dirty="0" smtClean="0"/>
              <a:t>Diagnos </a:t>
            </a:r>
            <a:r>
              <a:rPr lang="sv-SE" sz="3200" dirty="0"/>
              <a:t>vid skolstart </a:t>
            </a: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9" presetClass="entr" presetSubtype="0" fill="hold" grpId="0" nodeType="withEffect">
                                  <p:stCondLst>
                                    <p:cond delay="0"/>
                                  </p:stCondLst>
                                  <p:childTnLst>
                                    <p:set>
                                      <p:cBhvr>
                                        <p:cTn id="6" dur="1" fill="hold">
                                          <p:stCondLst>
                                            <p:cond delay="0"/>
                                          </p:stCondLst>
                                        </p:cTn>
                                        <p:tgtEl>
                                          <p:spTgt spid="114690"/>
                                        </p:tgtEl>
                                        <p:attrNameLst>
                                          <p:attrName>style.visibility</p:attrName>
                                        </p:attrNameLst>
                                      </p:cBhvr>
                                      <p:to>
                                        <p:strVal val="visible"/>
                                      </p:to>
                                    </p:set>
                                    <p:anim calcmode="lin" valueType="num">
                                      <p:cBhvr>
                                        <p:cTn id="7" dur="1000" fill="hold"/>
                                        <p:tgtEl>
                                          <p:spTgt spid="114690"/>
                                        </p:tgtEl>
                                        <p:attrNameLst>
                                          <p:attrName>ppt_x</p:attrName>
                                        </p:attrNameLst>
                                      </p:cBhvr>
                                      <p:tavLst>
                                        <p:tav tm="0">
                                          <p:val>
                                            <p:strVal val="#ppt_x-.2"/>
                                          </p:val>
                                        </p:tav>
                                        <p:tav tm="100000">
                                          <p:val>
                                            <p:strVal val="#ppt_x"/>
                                          </p:val>
                                        </p:tav>
                                      </p:tavLst>
                                    </p:anim>
                                    <p:anim calcmode="lin" valueType="num">
                                      <p:cBhvr>
                                        <p:cTn id="8" dur="1000" fill="hold"/>
                                        <p:tgtEl>
                                          <p:spTgt spid="114690"/>
                                        </p:tgtEl>
                                        <p:attrNameLst>
                                          <p:attrName>ppt_y</p:attrName>
                                        </p:attrNameLst>
                                      </p:cBhvr>
                                      <p:tavLst>
                                        <p:tav tm="0">
                                          <p:val>
                                            <p:strVal val="#ppt_y"/>
                                          </p:val>
                                        </p:tav>
                                        <p:tav tm="100000">
                                          <p:val>
                                            <p:strVal val="#ppt_y"/>
                                          </p:val>
                                        </p:tav>
                                      </p:tavLst>
                                    </p:anim>
                                    <p:animEffect transition="in" filter="wipe(right)" prLst="gradientSize: 0.1">
                                      <p:cBhvr>
                                        <p:cTn id="9" dur="1000"/>
                                        <p:tgtEl>
                                          <p:spTgt spid="11469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4690" grpId="0"/>
    </p:bldLst>
  </p:timing>
</p:sld>
</file>

<file path=ppt/theme/theme1.xml><?xml version="1.0" encoding="utf-8"?>
<a:theme xmlns:a="http://schemas.openxmlformats.org/drawingml/2006/main" name="Solförmörkelse">
  <a:themeElements>
    <a:clrScheme name="Solförmörkelse 1">
      <a:dk1>
        <a:srgbClr val="000000"/>
      </a:dk1>
      <a:lt1>
        <a:srgbClr val="FFFFFF"/>
      </a:lt1>
      <a:dk2>
        <a:srgbClr val="006666"/>
      </a:dk2>
      <a:lt2>
        <a:srgbClr val="5F5F5F"/>
      </a:lt2>
      <a:accent1>
        <a:srgbClr val="33CCCC"/>
      </a:accent1>
      <a:accent2>
        <a:srgbClr val="99CCCC"/>
      </a:accent2>
      <a:accent3>
        <a:srgbClr val="FFFFFF"/>
      </a:accent3>
      <a:accent4>
        <a:srgbClr val="000000"/>
      </a:accent4>
      <a:accent5>
        <a:srgbClr val="ADE2E2"/>
      </a:accent5>
      <a:accent6>
        <a:srgbClr val="8AB9B9"/>
      </a:accent6>
      <a:hlink>
        <a:srgbClr val="006666"/>
      </a:hlink>
      <a:folHlink>
        <a:srgbClr val="B2B2B2"/>
      </a:folHlink>
    </a:clrScheme>
    <a:fontScheme name="Solförmörkelse">
      <a:majorFont>
        <a:latin typeface="Arial"/>
        <a:ea typeface=""/>
        <a:cs typeface="Arial"/>
      </a:majorFont>
      <a:minorFont>
        <a:latin typeface="Verdana"/>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Solförmörkelse 1">
        <a:dk1>
          <a:srgbClr val="000000"/>
        </a:dk1>
        <a:lt1>
          <a:srgbClr val="FFFFFF"/>
        </a:lt1>
        <a:dk2>
          <a:srgbClr val="006666"/>
        </a:dk2>
        <a:lt2>
          <a:srgbClr val="5F5F5F"/>
        </a:lt2>
        <a:accent1>
          <a:srgbClr val="33CCCC"/>
        </a:accent1>
        <a:accent2>
          <a:srgbClr val="99CCCC"/>
        </a:accent2>
        <a:accent3>
          <a:srgbClr val="FFFFFF"/>
        </a:accent3>
        <a:accent4>
          <a:srgbClr val="000000"/>
        </a:accent4>
        <a:accent5>
          <a:srgbClr val="ADE2E2"/>
        </a:accent5>
        <a:accent6>
          <a:srgbClr val="8AB9B9"/>
        </a:accent6>
        <a:hlink>
          <a:srgbClr val="006666"/>
        </a:hlink>
        <a:folHlink>
          <a:srgbClr val="B2B2B2"/>
        </a:folHlink>
      </a:clrScheme>
      <a:clrMap bg1="lt1" tx1="dk1" bg2="lt2" tx2="dk2" accent1="accent1" accent2="accent2" accent3="accent3" accent4="accent4" accent5="accent5" accent6="accent6" hlink="hlink" folHlink="folHlink"/>
    </a:extraClrScheme>
    <a:extraClrScheme>
      <a:clrScheme name="Solförmörkelse 2">
        <a:dk1>
          <a:srgbClr val="000000"/>
        </a:dk1>
        <a:lt1>
          <a:srgbClr val="FFFFFF"/>
        </a:lt1>
        <a:dk2>
          <a:srgbClr val="333366"/>
        </a:dk2>
        <a:lt2>
          <a:srgbClr val="5F5F5F"/>
        </a:lt2>
        <a:accent1>
          <a:srgbClr val="CC99FF"/>
        </a:accent1>
        <a:accent2>
          <a:srgbClr val="99CCCC"/>
        </a:accent2>
        <a:accent3>
          <a:srgbClr val="FFFFFF"/>
        </a:accent3>
        <a:accent4>
          <a:srgbClr val="000000"/>
        </a:accent4>
        <a:accent5>
          <a:srgbClr val="E2CAFF"/>
        </a:accent5>
        <a:accent6>
          <a:srgbClr val="8AB9B9"/>
        </a:accent6>
        <a:hlink>
          <a:srgbClr val="666699"/>
        </a:hlink>
        <a:folHlink>
          <a:srgbClr val="660066"/>
        </a:folHlink>
      </a:clrScheme>
      <a:clrMap bg1="lt1" tx1="dk1" bg2="lt2" tx2="dk2" accent1="accent1" accent2="accent2" accent3="accent3" accent4="accent4" accent5="accent5" accent6="accent6" hlink="hlink" folHlink="folHlink"/>
    </a:extraClrScheme>
    <a:extraClrScheme>
      <a:clrScheme name="Solförmörkelse 3">
        <a:dk1>
          <a:srgbClr val="000000"/>
        </a:dk1>
        <a:lt1>
          <a:srgbClr val="FFFFFF"/>
        </a:lt1>
        <a:dk2>
          <a:srgbClr val="0000CC"/>
        </a:dk2>
        <a:lt2>
          <a:srgbClr val="434343"/>
        </a:lt2>
        <a:accent1>
          <a:srgbClr val="99CC00"/>
        </a:accent1>
        <a:accent2>
          <a:srgbClr val="FFCC00"/>
        </a:accent2>
        <a:accent3>
          <a:srgbClr val="FFFFFF"/>
        </a:accent3>
        <a:accent4>
          <a:srgbClr val="000000"/>
        </a:accent4>
        <a:accent5>
          <a:srgbClr val="CAE2AA"/>
        </a:accent5>
        <a:accent6>
          <a:srgbClr val="E7B900"/>
        </a:accent6>
        <a:hlink>
          <a:srgbClr val="FF0000"/>
        </a:hlink>
        <a:folHlink>
          <a:srgbClr val="808080"/>
        </a:folHlink>
      </a:clrScheme>
      <a:clrMap bg1="lt1" tx1="dk1" bg2="lt2" tx2="dk2" accent1="accent1" accent2="accent2" accent3="accent3" accent4="accent4" accent5="accent5" accent6="accent6" hlink="hlink" folHlink="folHlink"/>
    </a:extraClrScheme>
    <a:extraClrScheme>
      <a:clrScheme name="Solförmörkelse 4">
        <a:dk1>
          <a:srgbClr val="000000"/>
        </a:dk1>
        <a:lt1>
          <a:srgbClr val="64AAAE"/>
        </a:lt1>
        <a:dk2>
          <a:srgbClr val="FFFFCC"/>
        </a:dk2>
        <a:lt2>
          <a:srgbClr val="5F5F5F"/>
        </a:lt2>
        <a:accent1>
          <a:srgbClr val="B4B1DB"/>
        </a:accent1>
        <a:accent2>
          <a:srgbClr val="61C1D7"/>
        </a:accent2>
        <a:accent3>
          <a:srgbClr val="B8D2D3"/>
        </a:accent3>
        <a:accent4>
          <a:srgbClr val="000000"/>
        </a:accent4>
        <a:accent5>
          <a:srgbClr val="D6D5EA"/>
        </a:accent5>
        <a:accent6>
          <a:srgbClr val="57AFC3"/>
        </a:accent6>
        <a:hlink>
          <a:srgbClr val="257177"/>
        </a:hlink>
        <a:folHlink>
          <a:srgbClr val="CCCCCC"/>
        </a:folHlink>
      </a:clrScheme>
      <a:clrMap bg1="lt1" tx1="dk1" bg2="lt2" tx2="dk2" accent1="accent1" accent2="accent2" accent3="accent3" accent4="accent4" accent5="accent5" accent6="accent6" hlink="hlink" folHlink="folHlink"/>
    </a:extraClrScheme>
    <a:extraClrScheme>
      <a:clrScheme name="Solförmörkelse 5">
        <a:dk1>
          <a:srgbClr val="5F5F5F"/>
        </a:dk1>
        <a:lt1>
          <a:srgbClr val="F8F8F8"/>
        </a:lt1>
        <a:dk2>
          <a:srgbClr val="2A285A"/>
        </a:dk2>
        <a:lt2>
          <a:srgbClr val="FFFFFF"/>
        </a:lt2>
        <a:accent1>
          <a:srgbClr val="999966"/>
        </a:accent1>
        <a:accent2>
          <a:srgbClr val="8C8B9D"/>
        </a:accent2>
        <a:accent3>
          <a:srgbClr val="ACACB5"/>
        </a:accent3>
        <a:accent4>
          <a:srgbClr val="D4D4D4"/>
        </a:accent4>
        <a:accent5>
          <a:srgbClr val="CACAB8"/>
        </a:accent5>
        <a:accent6>
          <a:srgbClr val="7E7D8E"/>
        </a:accent6>
        <a:hlink>
          <a:srgbClr val="465174"/>
        </a:hlink>
        <a:folHlink>
          <a:srgbClr val="C0C0C0"/>
        </a:folHlink>
      </a:clrScheme>
      <a:clrMap bg1="dk2" tx1="lt1" bg2="dk1" tx2="lt2" accent1="accent1" accent2="accent2" accent3="accent3" accent4="accent4" accent5="accent5" accent6="accent6" hlink="hlink" folHlink="folHlink"/>
    </a:extraClrScheme>
    <a:extraClrScheme>
      <a:clrScheme name="Solförmörkelse 6">
        <a:dk1>
          <a:srgbClr val="434343"/>
        </a:dk1>
        <a:lt1>
          <a:srgbClr val="FFFFFF"/>
        </a:lt1>
        <a:dk2>
          <a:srgbClr val="360404"/>
        </a:dk2>
        <a:lt2>
          <a:srgbClr val="FFFFFF"/>
        </a:lt2>
        <a:accent1>
          <a:srgbClr val="669900"/>
        </a:accent1>
        <a:accent2>
          <a:srgbClr val="CC6600"/>
        </a:accent2>
        <a:accent3>
          <a:srgbClr val="AEAAAA"/>
        </a:accent3>
        <a:accent4>
          <a:srgbClr val="DADADA"/>
        </a:accent4>
        <a:accent5>
          <a:srgbClr val="B8CAAA"/>
        </a:accent5>
        <a:accent6>
          <a:srgbClr val="B95C00"/>
        </a:accent6>
        <a:hlink>
          <a:srgbClr val="CC3300"/>
        </a:hlink>
        <a:folHlink>
          <a:srgbClr val="808080"/>
        </a:folHlink>
      </a:clrScheme>
      <a:clrMap bg1="dk2" tx1="lt1" bg2="dk1" tx2="lt2" accent1="accent1" accent2="accent2" accent3="accent3" accent4="accent4" accent5="accent5" accent6="accent6" hlink="hlink" folHlink="folHlink"/>
    </a:extraClrScheme>
    <a:extraClrScheme>
      <a:clrScheme name="Solförmörkelse 7">
        <a:dk1>
          <a:srgbClr val="434343"/>
        </a:dk1>
        <a:lt1>
          <a:srgbClr val="FFFFFF"/>
        </a:lt1>
        <a:dk2>
          <a:srgbClr val="000000"/>
        </a:dk2>
        <a:lt2>
          <a:srgbClr val="8285FE"/>
        </a:lt2>
        <a:accent1>
          <a:srgbClr val="669900"/>
        </a:accent1>
        <a:accent2>
          <a:srgbClr val="9900FF"/>
        </a:accent2>
        <a:accent3>
          <a:srgbClr val="AAAAAA"/>
        </a:accent3>
        <a:accent4>
          <a:srgbClr val="DADADA"/>
        </a:accent4>
        <a:accent5>
          <a:srgbClr val="B8CAAA"/>
        </a:accent5>
        <a:accent6>
          <a:srgbClr val="8A00E7"/>
        </a:accent6>
        <a:hlink>
          <a:srgbClr val="6600CC"/>
        </a:hlink>
        <a:folHlink>
          <a:srgbClr val="808080"/>
        </a:folHlink>
      </a:clrScheme>
      <a:clrMap bg1="dk2" tx1="lt1" bg2="dk1" tx2="lt2" accent1="accent1" accent2="accent2" accent3="accent3" accent4="accent4" accent5="accent5" accent6="accent6" hlink="hlink" folHlink="folHlink"/>
    </a:extraClrScheme>
    <a:extraClrScheme>
      <a:clrScheme name="Solförmörkelse 8">
        <a:dk1>
          <a:srgbClr val="434343"/>
        </a:dk1>
        <a:lt1>
          <a:srgbClr val="FFFFFF"/>
        </a:lt1>
        <a:dk2>
          <a:srgbClr val="000000"/>
        </a:dk2>
        <a:lt2>
          <a:srgbClr val="0066FF"/>
        </a:lt2>
        <a:accent1>
          <a:srgbClr val="339966"/>
        </a:accent1>
        <a:accent2>
          <a:srgbClr val="FFCC00"/>
        </a:accent2>
        <a:accent3>
          <a:srgbClr val="AAAAAA"/>
        </a:accent3>
        <a:accent4>
          <a:srgbClr val="DADADA"/>
        </a:accent4>
        <a:accent5>
          <a:srgbClr val="ADCAB8"/>
        </a:accent5>
        <a:accent6>
          <a:srgbClr val="E7B900"/>
        </a:accent6>
        <a:hlink>
          <a:srgbClr val="CC0000"/>
        </a:hlink>
        <a:folHlink>
          <a:srgbClr val="808080"/>
        </a:folHlink>
      </a:clrScheme>
      <a:clrMap bg1="dk2" tx1="lt1" bg2="dk1" tx2="lt2" accent1="accent1" accent2="accent2" accent3="accent3" accent4="accent4" accent5="accent5" accent6="accent6" hlink="hlink" folHlink="folHlink"/>
    </a:extraClrScheme>
    <a:extraClrScheme>
      <a:clrScheme name="Solförmörkelse 9">
        <a:dk1>
          <a:srgbClr val="333300"/>
        </a:dk1>
        <a:lt1>
          <a:srgbClr val="FFFFFF"/>
        </a:lt1>
        <a:dk2>
          <a:srgbClr val="669900"/>
        </a:dk2>
        <a:lt2>
          <a:srgbClr val="FFFFCC"/>
        </a:lt2>
        <a:accent1>
          <a:srgbClr val="CCCC00"/>
        </a:accent1>
        <a:accent2>
          <a:srgbClr val="99CC00"/>
        </a:accent2>
        <a:accent3>
          <a:srgbClr val="B8CAAA"/>
        </a:accent3>
        <a:accent4>
          <a:srgbClr val="DADADA"/>
        </a:accent4>
        <a:accent5>
          <a:srgbClr val="E2E2AA"/>
        </a:accent5>
        <a:accent6>
          <a:srgbClr val="8AB900"/>
        </a:accent6>
        <a:hlink>
          <a:srgbClr val="336600"/>
        </a:hlink>
        <a:folHlink>
          <a:srgbClr val="FFFF66"/>
        </a:folHlink>
      </a:clrScheme>
      <a:clrMap bg1="dk2" tx1="lt1" bg2="dk1" tx2="lt2" accent1="accent1" accent2="accent2" accent3="accent3" accent4="accent4" accent5="accent5" accent6="accent6" hlink="hlink" folHlink="folHlink"/>
    </a:extraClrScheme>
    <a:extraClrScheme>
      <a:clrScheme name="Solförmörkelse 10">
        <a:dk1>
          <a:srgbClr val="333333"/>
        </a:dk1>
        <a:lt1>
          <a:srgbClr val="FFFFCC"/>
        </a:lt1>
        <a:dk2>
          <a:srgbClr val="660000"/>
        </a:dk2>
        <a:lt2>
          <a:srgbClr val="CCCCCC"/>
        </a:lt2>
        <a:accent1>
          <a:srgbClr val="FF6600"/>
        </a:accent1>
        <a:accent2>
          <a:srgbClr val="CC3300"/>
        </a:accent2>
        <a:accent3>
          <a:srgbClr val="B8AAAA"/>
        </a:accent3>
        <a:accent4>
          <a:srgbClr val="DADAAE"/>
        </a:accent4>
        <a:accent5>
          <a:srgbClr val="FFB8AA"/>
        </a:accent5>
        <a:accent6>
          <a:srgbClr val="B92D00"/>
        </a:accent6>
        <a:hlink>
          <a:srgbClr val="990000"/>
        </a:hlink>
        <a:folHlink>
          <a:srgbClr val="CC990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391</TotalTime>
  <Words>492</Words>
  <Application>Microsoft Office PowerPoint</Application>
  <PresentationFormat>Bildspel på skärmen (4:3)</PresentationFormat>
  <Paragraphs>90</Paragraphs>
  <Slides>26</Slides>
  <Notes>0</Notes>
  <HiddenSlides>0</HiddenSlides>
  <MMClips>0</MMClips>
  <ScaleCrop>false</ScaleCrop>
  <HeadingPairs>
    <vt:vector size="6" baseType="variant">
      <vt:variant>
        <vt:lpstr>Tema</vt:lpstr>
      </vt:variant>
      <vt:variant>
        <vt:i4>1</vt:i4>
      </vt:variant>
      <vt:variant>
        <vt:lpstr>Serverprogram för OLE-inbäddning</vt:lpstr>
      </vt:variant>
      <vt:variant>
        <vt:i4>1</vt:i4>
      </vt:variant>
      <vt:variant>
        <vt:lpstr>Bildrubriker</vt:lpstr>
      </vt:variant>
      <vt:variant>
        <vt:i4>26</vt:i4>
      </vt:variant>
    </vt:vector>
  </HeadingPairs>
  <TitlesOfParts>
    <vt:vector size="28" baseType="lpstr">
      <vt:lpstr>Solförmörkelse</vt:lpstr>
      <vt:lpstr>Formel</vt:lpstr>
      <vt:lpstr>Vad kan (eller inte kan) elever som börjar på gymnasieskolans yrkes- eller introduktionsprogram?</vt:lpstr>
      <vt:lpstr>Vem är jag? </vt:lpstr>
      <vt:lpstr>En av Lunds fyra kommunala gymnasieskolor.  Drygt hälften av dessa skolors elever bor i andra kommuner än Lunds.   På Vipan går cirka 1200 av dessa skolors 5600 elever. </vt:lpstr>
      <vt:lpstr> Gymnasiesärskolan   Introduktionsprogrammen  Yrkesprogram (BA, BF, EE, HA, HT, RL, VF och VO)  Från och med hösten 2013 finns inga studieförberedande program på Vipan.</vt:lpstr>
      <vt:lpstr> Omvandla mm – cm – dm - m, dl – l.   (men de förstår inte prefixen och är därför osäkra vid andra enhetsomvandlingar)  Dubbla och halvera positiva heltal (men har ofta svårigheter att göra detsamma med decimaltal och bråk)  Multiplicera med 10, 100, 1000… (men har svårigheter vid division med dessa tal)  </vt:lpstr>
      <vt:lpstr> Känna igen och namnge cirkel, triangel, rektangel och kvadrat    Beräkna area och omkrets hos rektanglar (men blandar ofta ihop dem.)  Vet att 25 % är ¼ och att 50 % är 1/2  </vt:lpstr>
      <vt:lpstr> Vet att 50 % är hälften och 25 % en fjärdedel (men använder sällan detta när de ska lösa en uppgift som ”Hur mycket är 25 % av 800 kronor?”)  Namnge de geometriska formerna triangel, kvadrat, rektangel, cirkel, kub och cylinder  Beräkna temperaturskillnader, om inte den ena är plus- och den andra är minusgrader.  ……. </vt:lpstr>
      <vt:lpstr> ”Jag är bra på matematik, för jag kan räkna snabbt i huvudet.” (Dessa elever kan ofta ha väldigt svårt för problemlösning och ”läsetal”)  ”Ska jag plussa eller gånga?”  ”Visa mig bara hur jag ska göra, så kan jag räkna ut det.”  ”Får jag bara använda miniräknare, så kan jag matematik.”</vt:lpstr>
      <vt:lpstr>  Används på Lunds kommunala gymnasieskolor  Eleverna har 80 minuter på sig att lösa 50 uppgifter och svaren skrivs in på en särskild blankett. Endast svar behövs.  Elever, som tycker matematik är svårt eller tråkigt brukar ge upp och inte försöka sig på alla uppgifter. Tiden räcker för de flesta.  Ingen tillgång till miniräknare eller dator.   </vt:lpstr>
      <vt:lpstr>50 uppgifter – max 50 poäng  40 poäng: Gräns för när elever på NV brukar behöva extra stöd.  20 poäng: Gräns för när elever på yrkesprogram brukar behöva extra stöd.  10 poäng: Gräns för när det brukar vara riktigt svårt att nå godkänt betyg i Ma1a (eller grundskole-G för elever på IM/IV).</vt:lpstr>
      <vt:lpstr>Siffrorna grundar sig på ett litet antal elever (35) på IM- och IV-programmen. 1. Beräkna 765 + 437 80 % av eleverna svarade rätt  och 20 % svarade fel.  Men varför klarar så få följande uppgift? Dåligt inlärda skriftliga metoder eller avsaknad av huvudräkningsstrategi?  2. Beräkna 2083 - 496 46 % av eleverna svarade rätt  och 46 % svarade fel</vt:lpstr>
      <vt:lpstr>12.  I figuren nedan utgör cirkelarean 35 % av  rektangelarean. Hur många procent av  rektangelarean ligger utanför cirkeln?          80 % rätt.   11 % fel.    </vt:lpstr>
      <vt:lpstr>        37. Ahmed ska brygga kaffe i en kanna som rymmer 1,2 liter. Hans kaffekoppar rymmer  2 dl. Hur många kaffekoppar räcker glaskannan till? 43 % rätt svar. 17 % fel (vanligen 12 koppar)   (stor andel av dem som svarat tänkte rätt, men många hade hoppat över uppgiften)  Vi har insett att ordet ”rymmer” varit svårt.         </vt:lpstr>
      <vt:lpstr>  48. En cyklist håller konstant fart av 20 km/h. Hur lång tid tar det för cyklisten att cykla 60 km? 54 % rätt. 6 % fel.  49.  Temperaturen en höstkväll var +3°C. Temperaturen sjönk med 9°C fram till kl. 24.00. Vilken var temperaturen då? 60 % rätt och 9 % fel.   (Överhoppade uppgifter av många. Kanske för att de kom nästan sist.)    </vt:lpstr>
      <vt:lpstr> 2. Beräkna 2083 – 496  (46 % rätt, 46 % fel)  3. Skriv ”fjorton hundradelar” i decimalform.      (31 % rätt, 49 % fel)  6. Beräkna 0,21 – 0,209   (29 % rätt, 54 % fel)  14. Pia säger att hon kan gå till skolan på fyra tiondels timme. Hur många minuter är det?  (14 % rätt, 49 % fel)  </vt:lpstr>
      <vt:lpstr>   30. Ett tåg startar från Stockholm klockan 06.50. Klockan 11.15 är tåget framme i Göteborg. Hur lång tid tar resan?  (37 % rätt, 49 % fel)      </vt:lpstr>
      <vt:lpstr>     28. Beräkna 64,5/5 (26 % rätt, 17 % fel)   29. Beräkna 2/0,01 (11 % rätt, 26 % fel)  Låg svarsfrekvens tror jag beror på att eleverna känner sig osäkra på hur de ska beräkna detta utan räknare.     </vt:lpstr>
      <vt:lpstr> 22. Förenkla uttrycket 2x – 3 + x – 2 så långt som möjligt.  (66 % hoppade över denna uppgift)  Många elever hoppade över flera eller alla algebra uppgifter.  </vt:lpstr>
      <vt:lpstr> 39. Avståndet mellan två platser på en karta är 25 mm. Hur långt är detta i verkligheten om skalan är 1 : 1 000 000?   Svara i km. (6 % rätt, 43 % fel.)  40. En geting är 1,8 cm lång. På ett fotografi är den 6 mm lång. I vilken skala är getingen avbildad? (14 % rätt, 11 % fel)   </vt:lpstr>
      <vt:lpstr> 50. Hyran för lägenheter i en fastighet var 600 kr per kvadratmeter och år. Hur stor var en lägenhet där man betalade 4 000 kr/månad i hyra?  Endast 1 av de 35 eleverna fick rätt svar. 70 % svarade inte alls.  Här tror jag att kontexten försvårar för många.   </vt:lpstr>
      <vt:lpstr>För mycket ”räkna vidare i boken”? ”Min mamma kunde inte heller matte.”? Bristande stöd till elever med funktionshinder? Bristfällig skolgång på grund av sjukdom, krig, droger…? Någon lärare har tidigare ”dömt ut” eleven när det gällt matematik? Dåliga matematiklärare? (Det skyller många elever på!) ….?</vt:lpstr>
      <vt:lpstr> Försökt få eleverna att tro mera på sin förmåga.  Försökt göra matematiken roligare och mera intressant (svårt!)  Fokuserat mera på fiffiga huvudräkningsstrategier än algoritmer. Använd miniräknare när det behövs!  Arbetat med Känguruproblem från Milou och Benjamin. </vt:lpstr>
      <vt:lpstr>I vår preparand-klass (13 elever) har eleverna mest arbetat i egen takt i läromedlet ”Bryggan” med många småtester efter delavsnitt.  Endast tre elever ”hann med” boken, men jag räddade flera med ”intensinvmatte” de sista veckorna.</vt:lpstr>
      <vt:lpstr> Av våra sju studenter som gick ut ett treårigt gymnasieprogram på IV nådde en godkänt betyg i Matematik A, men de övriga nådde inte upp till godkäntbetyg för grundskolan.  Av våra elva elever som gått ett år hos oss för att få grundskolebetyg, nådde nio målet och de två andra har anmält sig till sommarskola.</vt:lpstr>
      <vt:lpstr>Hjälp elever att förstå och använda: Positionssystemet Prefix Likhetstecknet Omkrets, area och volym Huvudräkningsstrategier Bråk Procent Skala Jämförpriser Tabeller, diagram, grafer Grundläggande algebra</vt:lpstr>
      <vt:lpstr> Kontakta mig gärna med frågor och synpunkter:  ingrid.h.malmberg@lund.se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Happy</dc:title>
  <dc:creator>Linda</dc:creator>
  <cp:lastModifiedBy>Ingrid Malmberg</cp:lastModifiedBy>
  <cp:revision>34</cp:revision>
  <dcterms:created xsi:type="dcterms:W3CDTF">2012-03-11T18:36:09Z</dcterms:created>
  <dcterms:modified xsi:type="dcterms:W3CDTF">2013-06-17T19:30:38Z</dcterms:modified>
</cp:coreProperties>
</file>